
<file path=[Content_Types].xml><?xml version="1.0" encoding="utf-8"?>
<Types xmlns="http://schemas.openxmlformats.org/package/2006/content-types">
  <Default Extension="docx" ContentType="application/vnd.openxmlformats-officedocument.wordprocessingml.documen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91" r:id="rId2"/>
    <p:sldId id="293" r:id="rId3"/>
    <p:sldId id="257" r:id="rId4"/>
    <p:sldId id="260" r:id="rId5"/>
    <p:sldId id="261" r:id="rId6"/>
    <p:sldId id="292" r:id="rId7"/>
    <p:sldId id="262" r:id="rId8"/>
    <p:sldId id="270" r:id="rId9"/>
    <p:sldId id="286" r:id="rId10"/>
    <p:sldId id="266" r:id="rId11"/>
    <p:sldId id="276" r:id="rId12"/>
    <p:sldId id="280" r:id="rId13"/>
    <p:sldId id="281" r:id="rId14"/>
    <p:sldId id="275" r:id="rId15"/>
    <p:sldId id="274" r:id="rId16"/>
    <p:sldId id="277" r:id="rId17"/>
    <p:sldId id="285" r:id="rId18"/>
    <p:sldId id="284" r:id="rId19"/>
    <p:sldId id="294" r:id="rId20"/>
    <p:sldId id="295" r:id="rId21"/>
  </p:sldIdLst>
  <p:sldSz cx="9144000" cy="6858000" type="screen4x3"/>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nald Eddy" initials="DE" lastIdx="1" clrIdx="0">
    <p:extLst>
      <p:ext uri="{19B8F6BF-5375-455C-9EA6-DF929625EA0E}">
        <p15:presenceInfo xmlns:p15="http://schemas.microsoft.com/office/powerpoint/2012/main" userId="235eeb70388db250" providerId="Windows Live"/>
      </p:ext>
    </p:extLst>
  </p:cmAuthor>
  <p:cmAuthor id="2" name="Christopher Cherbini" initials="CC" lastIdx="1" clrIdx="1">
    <p:extLst>
      <p:ext uri="{19B8F6BF-5375-455C-9EA6-DF929625EA0E}">
        <p15:presenceInfo xmlns:p15="http://schemas.microsoft.com/office/powerpoint/2012/main" userId="S::ccherbini@shrewsburyboro.com::0032560e-f16b-4252-8961-236b28899cc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37C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71" autoAdjust="0"/>
    <p:restoredTop sz="94095" autoAdjust="0"/>
  </p:normalViewPr>
  <p:slideViewPr>
    <p:cSldViewPr snapToGrid="0" snapToObjects="1">
      <p:cViewPr varScale="1">
        <p:scale>
          <a:sx n="107" d="100"/>
          <a:sy n="107" d="100"/>
        </p:scale>
        <p:origin x="1848"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Users\donaldeddy\Dropbox\Council\2019\Budget%20Workshop\Anticipated%202019%20Total%20Tax%20Bill%20and%20Trend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donaldeddy\Dropbox\Council\2019\Budget%20Workshop\Anticipated%202019%20Total%20Tax%20Bill%20and%20Trend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donaldeddy\Dropbox\Council\2019\Budget%20Workshop\Debt%20Service.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27"/>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ctr"/>
          <c:showLegendKey val="0"/>
          <c:showVal val="0"/>
          <c:showCatName val="0"/>
          <c:showSerName val="0"/>
          <c:showPercent val="1"/>
          <c:showBubbleSize val="0"/>
          <c:showLeaderLines val="0"/>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050" b="1"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27"/>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spPr>
            <a:ln w="22225">
              <a:solidFill>
                <a:schemeClr val="accent1"/>
              </a:solidFill>
            </a:ln>
          </c:spPr>
          <c:dPt>
            <c:idx val="0"/>
            <c:bubble3D val="0"/>
            <c:spPr>
              <a:solidFill>
                <a:schemeClr val="accent1"/>
              </a:solidFill>
              <a:ln w="22225">
                <a:solidFill>
                  <a:schemeClr val="accent1"/>
                </a:solidFill>
              </a:ln>
              <a:effectLst>
                <a:outerShdw blurRad="254000" sx="102000" sy="102000" algn="ctr" rotWithShape="0">
                  <a:prstClr val="black">
                    <a:alpha val="20000"/>
                  </a:prstClr>
                </a:outerShdw>
              </a:effectLst>
              <a:sp3d contourW="22225">
                <a:contourClr>
                  <a:schemeClr val="accent1"/>
                </a:contourClr>
              </a:sp3d>
            </c:spPr>
            <c:extLst>
              <c:ext xmlns:c16="http://schemas.microsoft.com/office/drawing/2014/chart" uri="{C3380CC4-5D6E-409C-BE32-E72D297353CC}">
                <c16:uniqueId val="{00000001-A1A1-EE4F-850D-E33365092F53}"/>
              </c:ext>
            </c:extLst>
          </c:dPt>
          <c:dPt>
            <c:idx val="1"/>
            <c:bubble3D val="0"/>
            <c:spPr>
              <a:solidFill>
                <a:schemeClr val="accent2"/>
              </a:solidFill>
              <a:ln w="22225">
                <a:solidFill>
                  <a:schemeClr val="accent1"/>
                </a:solidFill>
              </a:ln>
              <a:effectLst>
                <a:outerShdw blurRad="254000" sx="102000" sy="102000" algn="ctr" rotWithShape="0">
                  <a:prstClr val="black">
                    <a:alpha val="20000"/>
                  </a:prstClr>
                </a:outerShdw>
              </a:effectLst>
              <a:sp3d contourW="22225">
                <a:contourClr>
                  <a:schemeClr val="accent1"/>
                </a:contourClr>
              </a:sp3d>
            </c:spPr>
            <c:extLst>
              <c:ext xmlns:c16="http://schemas.microsoft.com/office/drawing/2014/chart" uri="{C3380CC4-5D6E-409C-BE32-E72D297353CC}">
                <c16:uniqueId val="{00000003-A1A1-EE4F-850D-E33365092F53}"/>
              </c:ext>
            </c:extLst>
          </c:dPt>
          <c:dPt>
            <c:idx val="2"/>
            <c:bubble3D val="0"/>
            <c:spPr>
              <a:solidFill>
                <a:schemeClr val="accent3"/>
              </a:solidFill>
              <a:ln w="22225">
                <a:solidFill>
                  <a:schemeClr val="accent1"/>
                </a:solidFill>
              </a:ln>
              <a:effectLst>
                <a:outerShdw blurRad="254000" sx="102000" sy="102000" algn="ctr" rotWithShape="0">
                  <a:prstClr val="black">
                    <a:alpha val="20000"/>
                  </a:prstClr>
                </a:outerShdw>
              </a:effectLst>
              <a:sp3d contourW="22225">
                <a:contourClr>
                  <a:schemeClr val="accent1"/>
                </a:contourClr>
              </a:sp3d>
            </c:spPr>
            <c:extLst>
              <c:ext xmlns:c16="http://schemas.microsoft.com/office/drawing/2014/chart" uri="{C3380CC4-5D6E-409C-BE32-E72D297353CC}">
                <c16:uniqueId val="{00000005-A1A1-EE4F-850D-E33365092F53}"/>
              </c:ext>
            </c:extLst>
          </c:dPt>
          <c:dPt>
            <c:idx val="3"/>
            <c:bubble3D val="0"/>
            <c:spPr>
              <a:solidFill>
                <a:schemeClr val="accent4"/>
              </a:solidFill>
              <a:ln w="22225">
                <a:solidFill>
                  <a:schemeClr val="accent1"/>
                </a:solidFill>
              </a:ln>
              <a:effectLst>
                <a:outerShdw blurRad="254000" sx="102000" sy="102000" algn="ctr" rotWithShape="0">
                  <a:prstClr val="black">
                    <a:alpha val="20000"/>
                  </a:prstClr>
                </a:outerShdw>
              </a:effectLst>
              <a:sp3d contourW="22225">
                <a:contourClr>
                  <a:schemeClr val="accent1"/>
                </a:contourClr>
              </a:sp3d>
            </c:spPr>
            <c:extLst>
              <c:ext xmlns:c16="http://schemas.microsoft.com/office/drawing/2014/chart" uri="{C3380CC4-5D6E-409C-BE32-E72D297353CC}">
                <c16:uniqueId val="{00000007-A1A1-EE4F-850D-E33365092F53}"/>
              </c:ext>
            </c:extLst>
          </c:dPt>
          <c:dPt>
            <c:idx val="4"/>
            <c:bubble3D val="0"/>
            <c:explosion val="13"/>
            <c:spPr>
              <a:solidFill>
                <a:schemeClr val="accent5"/>
              </a:solidFill>
              <a:ln w="22225">
                <a:solidFill>
                  <a:schemeClr val="accent1"/>
                </a:solidFill>
              </a:ln>
              <a:effectLst>
                <a:outerShdw blurRad="254000" sx="102000" sy="102000" algn="ctr" rotWithShape="0">
                  <a:prstClr val="black">
                    <a:alpha val="20000"/>
                  </a:prstClr>
                </a:outerShdw>
              </a:effectLst>
              <a:sp3d contourW="22225">
                <a:contourClr>
                  <a:schemeClr val="accent1"/>
                </a:contourClr>
              </a:sp3d>
            </c:spPr>
            <c:extLst>
              <c:ext xmlns:c16="http://schemas.microsoft.com/office/drawing/2014/chart" uri="{C3380CC4-5D6E-409C-BE32-E72D297353CC}">
                <c16:uniqueId val="{00000009-A1A1-EE4F-850D-E33365092F53}"/>
              </c:ext>
            </c:extLst>
          </c:dPt>
          <c:dPt>
            <c:idx val="5"/>
            <c:bubble3D val="0"/>
            <c:spPr>
              <a:solidFill>
                <a:schemeClr val="accent6"/>
              </a:solidFill>
              <a:ln w="22225">
                <a:solidFill>
                  <a:schemeClr val="accent1"/>
                </a:solidFill>
              </a:ln>
              <a:effectLst>
                <a:outerShdw blurRad="254000" sx="102000" sy="102000" algn="ctr" rotWithShape="0">
                  <a:prstClr val="black">
                    <a:alpha val="20000"/>
                  </a:prstClr>
                </a:outerShdw>
              </a:effectLst>
              <a:sp3d contourW="22225">
                <a:contourClr>
                  <a:schemeClr val="accent1"/>
                </a:contourClr>
              </a:sp3d>
            </c:spPr>
            <c:extLst>
              <c:ext xmlns:c16="http://schemas.microsoft.com/office/drawing/2014/chart" uri="{C3380CC4-5D6E-409C-BE32-E72D297353CC}">
                <c16:uniqueId val="{0000000B-A1A1-EE4F-850D-E33365092F53}"/>
              </c:ext>
            </c:extLst>
          </c:dPt>
          <c:dLbls>
            <c:dLbl>
              <c:idx val="0"/>
              <c:layout>
                <c:manualLayout>
                  <c:x val="-6.7540463692038546E-2"/>
                  <c:y val="8.492271799358414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A1A1-EE4F-850D-E33365092F53}"/>
                </c:ext>
              </c:extLst>
            </c:dLbl>
            <c:dLbl>
              <c:idx val="1"/>
              <c:layout>
                <c:manualLayout>
                  <c:x val="-0.11093525809273835"/>
                  <c:y val="9.6348425196850399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A1A1-EE4F-850D-E33365092F53}"/>
                </c:ext>
              </c:extLst>
            </c:dLbl>
            <c:dLbl>
              <c:idx val="4"/>
              <c:layout>
                <c:manualLayout>
                  <c:x val="9.2415573053368297E-2"/>
                  <c:y val="0.15616141732283464"/>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A1A1-EE4F-850D-E33365092F53}"/>
                </c:ext>
              </c:extLst>
            </c:dLbl>
            <c:dLbl>
              <c:idx val="5"/>
              <c:delete val="1"/>
              <c:extLst>
                <c:ext xmlns:c15="http://schemas.microsoft.com/office/drawing/2012/chart" uri="{CE6537A1-D6FC-4f65-9D91-7224C49458BB}"/>
                <c:ext xmlns:c16="http://schemas.microsoft.com/office/drawing/2014/chart" uri="{C3380CC4-5D6E-409C-BE32-E72D297353CC}">
                  <c16:uniqueId val="{0000000B-A1A1-EE4F-850D-E33365092F53}"/>
                </c:ext>
              </c:extLst>
            </c:dLbl>
            <c:spPr>
              <a:no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Sheet1!$F$20:$F$25</c:f>
              <c:strCache>
                <c:ptCount val="6"/>
                <c:pt idx="0">
                  <c:v>BUDGET AREA</c:v>
                </c:pt>
                <c:pt idx="1">
                  <c:v>COUNTY*</c:v>
                </c:pt>
                <c:pt idx="2">
                  <c:v>SHREWSBURY SCHOOL*</c:v>
                </c:pt>
                <c:pt idx="3">
                  <c:v>RED BANK REGIONAL*</c:v>
                </c:pt>
                <c:pt idx="4">
                  <c:v>MUNICIPAL</c:v>
                </c:pt>
                <c:pt idx="5">
                  <c:v>OPEN SPACE</c:v>
                </c:pt>
              </c:strCache>
            </c:strRef>
          </c:cat>
          <c:val>
            <c:numRef>
              <c:f>Sheet1!$G$20:$G$25</c:f>
              <c:numCache>
                <c:formatCode>_(* #,##0.00_);_(* \(#,##0.00\);_(* "-"??_);_(@_)</c:formatCode>
                <c:ptCount val="6"/>
                <c:pt idx="0" formatCode="General">
                  <c:v>2019</c:v>
                </c:pt>
                <c:pt idx="1">
                  <c:v>3201974.0345999999</c:v>
                </c:pt>
                <c:pt idx="2">
                  <c:v>8539237.0199999996</c:v>
                </c:pt>
                <c:pt idx="3">
                  <c:v>5924999.46</c:v>
                </c:pt>
                <c:pt idx="4">
                  <c:v>7390146.8963121939</c:v>
                </c:pt>
                <c:pt idx="5">
                  <c:v>451300.50762400002</c:v>
                </c:pt>
              </c:numCache>
            </c:numRef>
          </c:val>
          <c:extLst>
            <c:ext xmlns:c16="http://schemas.microsoft.com/office/drawing/2014/chart" uri="{C3380CC4-5D6E-409C-BE32-E72D297353CC}">
              <c16:uniqueId val="{0000000C-A1A1-EE4F-850D-E33365092F53}"/>
            </c:ext>
          </c:extLst>
        </c:ser>
        <c:dLbls>
          <c:dLblPos val="ctr"/>
          <c:showLegendKey val="0"/>
          <c:showVal val="0"/>
          <c:showCatName val="0"/>
          <c:showSerName val="0"/>
          <c:showPercent val="1"/>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050" b="1"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1" i="0" u="none" strike="noStrike" kern="1200" spc="0" baseline="0">
                <a:solidFill>
                  <a:schemeClr val="tx1">
                    <a:lumMod val="65000"/>
                    <a:lumOff val="35000"/>
                  </a:schemeClr>
                </a:solidFill>
                <a:latin typeface="+mn-lt"/>
                <a:ea typeface="+mn-ea"/>
                <a:cs typeface="+mn-cs"/>
              </a:defRPr>
            </a:pPr>
            <a:r>
              <a:rPr lang="en-US"/>
              <a:t>Shrewsbury Debt Payments</a:t>
            </a:r>
          </a:p>
        </c:rich>
      </c:tx>
      <c:overlay val="0"/>
      <c:spPr>
        <a:noFill/>
        <a:ln>
          <a:noFill/>
        </a:ln>
        <a:effectLst/>
      </c:spPr>
      <c:txPr>
        <a:bodyPr rot="0" spcFirstLastPara="1" vertOverflow="ellipsis" vert="horz" wrap="square" anchor="ctr" anchorCtr="1"/>
        <a:lstStyle/>
        <a:p>
          <a:pPr>
            <a:defRPr sz="126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Sheet1!$C$1</c:f>
              <c:strCache>
                <c:ptCount val="1"/>
                <c:pt idx="0">
                  <c:v>New Debt</c:v>
                </c:pt>
              </c:strCache>
            </c:strRef>
          </c:tx>
          <c:spPr>
            <a:ln w="28575" cap="rnd">
              <a:solidFill>
                <a:schemeClr val="accent1"/>
              </a:solidFill>
              <a:round/>
            </a:ln>
            <a:effectLst/>
          </c:spPr>
          <c:marker>
            <c:symbol val="none"/>
          </c:marker>
          <c:cat>
            <c:numRef>
              <c:f>Sheet1!$B$2:$B$8</c:f>
              <c:numCache>
                <c:formatCode>General</c:formatCode>
                <c:ptCount val="7"/>
                <c:pt idx="0">
                  <c:v>2019</c:v>
                </c:pt>
                <c:pt idx="1">
                  <c:v>2020</c:v>
                </c:pt>
                <c:pt idx="2">
                  <c:v>2021</c:v>
                </c:pt>
                <c:pt idx="3">
                  <c:v>2022</c:v>
                </c:pt>
                <c:pt idx="4">
                  <c:v>2023</c:v>
                </c:pt>
                <c:pt idx="5">
                  <c:v>2024</c:v>
                </c:pt>
                <c:pt idx="6">
                  <c:v>2025</c:v>
                </c:pt>
              </c:numCache>
            </c:numRef>
          </c:cat>
          <c:val>
            <c:numRef>
              <c:f>Sheet1!$C$2:$C$8</c:f>
              <c:numCache>
                <c:formatCode>_(* #,##0_);_(* \(#,##0\);_(* "-"??_);_(@_)</c:formatCode>
                <c:ptCount val="7"/>
                <c:pt idx="0">
                  <c:v>1214792.5</c:v>
                </c:pt>
                <c:pt idx="1">
                  <c:v>1216792.5</c:v>
                </c:pt>
                <c:pt idx="2">
                  <c:v>1178632.5</c:v>
                </c:pt>
                <c:pt idx="3">
                  <c:v>944075</c:v>
                </c:pt>
                <c:pt idx="4">
                  <c:v>663993.76</c:v>
                </c:pt>
                <c:pt idx="5">
                  <c:v>656268.76</c:v>
                </c:pt>
                <c:pt idx="6">
                  <c:v>657831.26</c:v>
                </c:pt>
              </c:numCache>
            </c:numRef>
          </c:val>
          <c:smooth val="0"/>
          <c:extLst>
            <c:ext xmlns:c16="http://schemas.microsoft.com/office/drawing/2014/chart" uri="{C3380CC4-5D6E-409C-BE32-E72D297353CC}">
              <c16:uniqueId val="{00000000-9217-5747-9F62-856A33FBCA3D}"/>
            </c:ext>
          </c:extLst>
        </c:ser>
        <c:ser>
          <c:idx val="1"/>
          <c:order val="1"/>
          <c:tx>
            <c:strRef>
              <c:f>Sheet1!$D$1</c:f>
              <c:strCache>
                <c:ptCount val="1"/>
                <c:pt idx="0">
                  <c:v>Old Debt</c:v>
                </c:pt>
              </c:strCache>
            </c:strRef>
          </c:tx>
          <c:spPr>
            <a:ln w="28575" cap="rnd">
              <a:solidFill>
                <a:schemeClr val="accent2"/>
              </a:solidFill>
              <a:round/>
            </a:ln>
            <a:effectLst/>
          </c:spPr>
          <c:marker>
            <c:symbol val="none"/>
          </c:marker>
          <c:cat>
            <c:numRef>
              <c:f>Sheet1!$B$2:$B$8</c:f>
              <c:numCache>
                <c:formatCode>General</c:formatCode>
                <c:ptCount val="7"/>
                <c:pt idx="0">
                  <c:v>2019</c:v>
                </c:pt>
                <c:pt idx="1">
                  <c:v>2020</c:v>
                </c:pt>
                <c:pt idx="2">
                  <c:v>2021</c:v>
                </c:pt>
                <c:pt idx="3">
                  <c:v>2022</c:v>
                </c:pt>
                <c:pt idx="4">
                  <c:v>2023</c:v>
                </c:pt>
                <c:pt idx="5">
                  <c:v>2024</c:v>
                </c:pt>
                <c:pt idx="6">
                  <c:v>2025</c:v>
                </c:pt>
              </c:numCache>
            </c:numRef>
          </c:cat>
          <c:val>
            <c:numRef>
              <c:f>Sheet1!$D$2:$D$8</c:f>
              <c:numCache>
                <c:formatCode>_(* #,##0_);_(* \(#,##0\);_(* "-"??_);_(@_)</c:formatCode>
                <c:ptCount val="7"/>
                <c:pt idx="0">
                  <c:v>1278600</c:v>
                </c:pt>
                <c:pt idx="1">
                  <c:v>1417623</c:v>
                </c:pt>
                <c:pt idx="2">
                  <c:v>1510085</c:v>
                </c:pt>
                <c:pt idx="3">
                  <c:v>1568491</c:v>
                </c:pt>
                <c:pt idx="4">
                  <c:v>1432264</c:v>
                </c:pt>
                <c:pt idx="5">
                  <c:v>1113578</c:v>
                </c:pt>
                <c:pt idx="6">
                  <c:v>1188115</c:v>
                </c:pt>
              </c:numCache>
            </c:numRef>
          </c:val>
          <c:smooth val="0"/>
          <c:extLst>
            <c:ext xmlns:c16="http://schemas.microsoft.com/office/drawing/2014/chart" uri="{C3380CC4-5D6E-409C-BE32-E72D297353CC}">
              <c16:uniqueId val="{00000001-9217-5747-9F62-856A33FBCA3D}"/>
            </c:ext>
          </c:extLst>
        </c:ser>
        <c:dLbls>
          <c:showLegendKey val="0"/>
          <c:showVal val="0"/>
          <c:showCatName val="0"/>
          <c:showSerName val="0"/>
          <c:showPercent val="0"/>
          <c:showBubbleSize val="0"/>
        </c:dLbls>
        <c:smooth val="0"/>
        <c:axId val="1079128767"/>
        <c:axId val="1223586207"/>
      </c:lineChart>
      <c:catAx>
        <c:axId val="10791287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n-US"/>
          </a:p>
        </c:txPr>
        <c:crossAx val="1223586207"/>
        <c:crosses val="autoZero"/>
        <c:auto val="1"/>
        <c:lblAlgn val="ctr"/>
        <c:lblOffset val="100"/>
        <c:noMultiLvlLbl val="0"/>
      </c:catAx>
      <c:valAx>
        <c:axId val="1223586207"/>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n-US"/>
          </a:p>
        </c:txPr>
        <c:crossAx val="10791287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50" b="1"/>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8-07-31T18:49:53.464" idx="1">
    <p:pos x="10" y="10"/>
    <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6725"/>
          </a:xfrm>
          <a:prstGeom prst="rect">
            <a:avLst/>
          </a:prstGeom>
        </p:spPr>
        <p:txBody>
          <a:bodyPr vert="horz" lIns="91440" tIns="45720" rIns="91440" bIns="45720" rtlCol="0"/>
          <a:lstStyle>
            <a:lvl1pPr algn="r">
              <a:defRPr sz="1200"/>
            </a:lvl1pPr>
          </a:lstStyle>
          <a:p>
            <a:fld id="{483D8CF8-DB7C-443D-BFCE-7B654EC2833D}" type="datetimeFigureOut">
              <a:rPr lang="en-US" smtClean="0"/>
              <a:t>4/5/2021</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79925"/>
            <a:ext cx="5643563"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6725"/>
          </a:xfrm>
          <a:prstGeom prst="rect">
            <a:avLst/>
          </a:prstGeom>
        </p:spPr>
        <p:txBody>
          <a:bodyPr vert="horz" lIns="91440" tIns="45720" rIns="91440" bIns="45720" rtlCol="0" anchor="b"/>
          <a:lstStyle>
            <a:lvl1pPr algn="r">
              <a:defRPr sz="1200"/>
            </a:lvl1pPr>
          </a:lstStyle>
          <a:p>
            <a:fld id="{8223487A-5578-42C8-B9FB-60F62008F3A5}" type="slidenum">
              <a:rPr lang="en-US" smtClean="0"/>
              <a:t>‹#›</a:t>
            </a:fld>
            <a:endParaRPr lang="en-US"/>
          </a:p>
        </p:txBody>
      </p:sp>
    </p:spTree>
    <p:extLst>
      <p:ext uri="{BB962C8B-B14F-4D97-AF65-F5344CB8AC3E}">
        <p14:creationId xmlns:p14="http://schemas.microsoft.com/office/powerpoint/2010/main" val="2901508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23487A-5578-42C8-B9FB-60F62008F3A5}" type="slidenum">
              <a:rPr lang="en-US" smtClean="0"/>
              <a:t>12</a:t>
            </a:fld>
            <a:endParaRPr lang="en-US"/>
          </a:p>
        </p:txBody>
      </p:sp>
    </p:spTree>
    <p:extLst>
      <p:ext uri="{BB962C8B-B14F-4D97-AF65-F5344CB8AC3E}">
        <p14:creationId xmlns:p14="http://schemas.microsoft.com/office/powerpoint/2010/main" val="2251140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35D9B97-5226-5B4E-901B-8C54FACFFC4A}" type="datetimeFigureOut">
              <a:rPr lang="en-US" smtClean="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17E01A-5FCD-1548-A500-B9C4948198C7}" type="slidenum">
              <a:rPr lang="en-US" smtClean="0"/>
              <a:t>‹#›</a:t>
            </a:fld>
            <a:endParaRPr lang="en-US" dirty="0"/>
          </a:p>
        </p:txBody>
      </p:sp>
      <p:sp>
        <p:nvSpPr>
          <p:cNvPr id="7" name="TextBox 6"/>
          <p:cNvSpPr txBox="1"/>
          <p:nvPr userDrawn="1"/>
        </p:nvSpPr>
        <p:spPr>
          <a:xfrm>
            <a:off x="1854200" y="4445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12771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5D9B97-5226-5B4E-901B-8C54FACFFC4A}" type="datetimeFigureOut">
              <a:rPr lang="en-US" smtClean="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17E01A-5FCD-1548-A500-B9C4948198C7}" type="slidenum">
              <a:rPr lang="en-US" smtClean="0"/>
              <a:t>‹#›</a:t>
            </a:fld>
            <a:endParaRPr lang="en-US" dirty="0"/>
          </a:p>
        </p:txBody>
      </p:sp>
    </p:spTree>
    <p:extLst>
      <p:ext uri="{BB962C8B-B14F-4D97-AF65-F5344CB8AC3E}">
        <p14:creationId xmlns:p14="http://schemas.microsoft.com/office/powerpoint/2010/main" val="678796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5D9B97-5226-5B4E-901B-8C54FACFFC4A}" type="datetimeFigureOut">
              <a:rPr lang="en-US" smtClean="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17E01A-5FCD-1548-A500-B9C4948198C7}" type="slidenum">
              <a:rPr lang="en-US" smtClean="0"/>
              <a:t>‹#›</a:t>
            </a:fld>
            <a:endParaRPr lang="en-US" dirty="0"/>
          </a:p>
        </p:txBody>
      </p:sp>
    </p:spTree>
    <p:extLst>
      <p:ext uri="{BB962C8B-B14F-4D97-AF65-F5344CB8AC3E}">
        <p14:creationId xmlns:p14="http://schemas.microsoft.com/office/powerpoint/2010/main" val="1923550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5D9B97-5226-5B4E-901B-8C54FACFFC4A}" type="datetimeFigureOut">
              <a:rPr lang="en-US" smtClean="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17E01A-5FCD-1548-A500-B9C4948198C7}" type="slidenum">
              <a:rPr lang="en-US" smtClean="0"/>
              <a:t>‹#›</a:t>
            </a:fld>
            <a:endParaRPr lang="en-US" dirty="0"/>
          </a:p>
        </p:txBody>
      </p:sp>
    </p:spTree>
    <p:extLst>
      <p:ext uri="{BB962C8B-B14F-4D97-AF65-F5344CB8AC3E}">
        <p14:creationId xmlns:p14="http://schemas.microsoft.com/office/powerpoint/2010/main" val="2258008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5D9B97-5226-5B4E-901B-8C54FACFFC4A}" type="datetimeFigureOut">
              <a:rPr lang="en-US" smtClean="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17E01A-5FCD-1548-A500-B9C4948198C7}" type="slidenum">
              <a:rPr lang="en-US" smtClean="0"/>
              <a:t>‹#›</a:t>
            </a:fld>
            <a:endParaRPr lang="en-US" dirty="0"/>
          </a:p>
        </p:txBody>
      </p:sp>
    </p:spTree>
    <p:extLst>
      <p:ext uri="{BB962C8B-B14F-4D97-AF65-F5344CB8AC3E}">
        <p14:creationId xmlns:p14="http://schemas.microsoft.com/office/powerpoint/2010/main" val="1283530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35D9B97-5226-5B4E-901B-8C54FACFFC4A}" type="datetimeFigureOut">
              <a:rPr lang="en-US" smtClean="0"/>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17E01A-5FCD-1548-A500-B9C4948198C7}" type="slidenum">
              <a:rPr lang="en-US" smtClean="0"/>
              <a:t>‹#›</a:t>
            </a:fld>
            <a:endParaRPr lang="en-US" dirty="0"/>
          </a:p>
        </p:txBody>
      </p:sp>
    </p:spTree>
    <p:extLst>
      <p:ext uri="{BB962C8B-B14F-4D97-AF65-F5344CB8AC3E}">
        <p14:creationId xmlns:p14="http://schemas.microsoft.com/office/powerpoint/2010/main" val="1850991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35D9B97-5226-5B4E-901B-8C54FACFFC4A}" type="datetimeFigureOut">
              <a:rPr lang="en-US" smtClean="0"/>
              <a:t>4/5/2021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B17E01A-5FCD-1548-A500-B9C4948198C7}" type="slidenum">
              <a:rPr lang="en-US" smtClean="0"/>
              <a:t>‹#›</a:t>
            </a:fld>
            <a:endParaRPr lang="en-US" dirty="0"/>
          </a:p>
        </p:txBody>
      </p:sp>
    </p:spTree>
    <p:extLst>
      <p:ext uri="{BB962C8B-B14F-4D97-AF65-F5344CB8AC3E}">
        <p14:creationId xmlns:p14="http://schemas.microsoft.com/office/powerpoint/2010/main" val="4086072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35D9B97-5226-5B4E-901B-8C54FACFFC4A}" type="datetimeFigureOut">
              <a:rPr lang="en-US" smtClean="0"/>
              <a:t>4/5/2021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B17E01A-5FCD-1548-A500-B9C4948198C7}" type="slidenum">
              <a:rPr lang="en-US" smtClean="0"/>
              <a:t>‹#›</a:t>
            </a:fld>
            <a:endParaRPr lang="en-US" dirty="0"/>
          </a:p>
        </p:txBody>
      </p:sp>
    </p:spTree>
    <p:extLst>
      <p:ext uri="{BB962C8B-B14F-4D97-AF65-F5344CB8AC3E}">
        <p14:creationId xmlns:p14="http://schemas.microsoft.com/office/powerpoint/2010/main" val="3610996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D9B97-5226-5B4E-901B-8C54FACFFC4A}" type="datetimeFigureOut">
              <a:rPr lang="en-US" smtClean="0"/>
              <a:t>4/5/2021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B17E01A-5FCD-1548-A500-B9C4948198C7}" type="slidenum">
              <a:rPr lang="en-US" smtClean="0"/>
              <a:t>‹#›</a:t>
            </a:fld>
            <a:endParaRPr lang="en-US" dirty="0"/>
          </a:p>
        </p:txBody>
      </p:sp>
    </p:spTree>
    <p:extLst>
      <p:ext uri="{BB962C8B-B14F-4D97-AF65-F5344CB8AC3E}">
        <p14:creationId xmlns:p14="http://schemas.microsoft.com/office/powerpoint/2010/main" val="3621826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5D9B97-5226-5B4E-901B-8C54FACFFC4A}" type="datetimeFigureOut">
              <a:rPr lang="en-US" smtClean="0"/>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17E01A-5FCD-1548-A500-B9C4948198C7}" type="slidenum">
              <a:rPr lang="en-US" smtClean="0"/>
              <a:t>‹#›</a:t>
            </a:fld>
            <a:endParaRPr lang="en-US" dirty="0"/>
          </a:p>
        </p:txBody>
      </p:sp>
    </p:spTree>
    <p:extLst>
      <p:ext uri="{BB962C8B-B14F-4D97-AF65-F5344CB8AC3E}">
        <p14:creationId xmlns:p14="http://schemas.microsoft.com/office/powerpoint/2010/main" val="1116622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5D9B97-5226-5B4E-901B-8C54FACFFC4A}" type="datetimeFigureOut">
              <a:rPr lang="en-US" smtClean="0"/>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17E01A-5FCD-1548-A500-B9C4948198C7}" type="slidenum">
              <a:rPr lang="en-US" smtClean="0"/>
              <a:t>‹#›</a:t>
            </a:fld>
            <a:endParaRPr lang="en-US" dirty="0"/>
          </a:p>
        </p:txBody>
      </p:sp>
    </p:spTree>
    <p:extLst>
      <p:ext uri="{BB962C8B-B14F-4D97-AF65-F5344CB8AC3E}">
        <p14:creationId xmlns:p14="http://schemas.microsoft.com/office/powerpoint/2010/main" val="3537191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902034"/>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3/5/2016</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Budget Review</a:t>
            </a:r>
          </a:p>
        </p:txBody>
      </p:sp>
      <p:sp>
        <p:nvSpPr>
          <p:cNvPr id="6" name="Slide Number Placeholder 5"/>
          <p:cNvSpPr>
            <a:spLocks noGrp="1"/>
          </p:cNvSpPr>
          <p:nvPr>
            <p:ph type="sldNum" sz="quarter" idx="4"/>
          </p:nvPr>
        </p:nvSpPr>
        <p:spPr>
          <a:xfrm>
            <a:off x="6553200" y="6356350"/>
            <a:ext cx="2133600" cy="365125"/>
          </a:xfrm>
          <a:prstGeom prst="rect">
            <a:avLst/>
          </a:prstGeom>
          <a:solidFill>
            <a:srgbClr val="B21A1A"/>
          </a:solidFill>
        </p:spPr>
        <p:txBody>
          <a:bodyPr vert="horz" lIns="91440" tIns="45720" rIns="91440" bIns="45720" rtlCol="0" anchor="ctr"/>
          <a:lstStyle>
            <a:lvl1pPr algn="r">
              <a:defRPr sz="1200">
                <a:solidFill>
                  <a:schemeClr val="tx1">
                    <a:tint val="75000"/>
                  </a:schemeClr>
                </a:solidFill>
              </a:defRPr>
            </a:lvl1pPr>
          </a:lstStyle>
          <a:p>
            <a:fld id="{9F834926-0ECB-C942-8C8C-C819F3B6F3FA}" type="slidenum">
              <a:rPr lang="en-US" smtClean="0"/>
              <a:t>‹#›</a:t>
            </a:fld>
            <a:endParaRPr lang="en-US" dirty="0"/>
          </a:p>
        </p:txBody>
      </p:sp>
      <p:pic>
        <p:nvPicPr>
          <p:cNvPr id="8" name="Picture 7"/>
          <p:cNvPicPr>
            <a:picLocks noChangeAspect="1"/>
          </p:cNvPicPr>
          <p:nvPr userDrawn="1"/>
        </p:nvPicPr>
        <p:blipFill rotWithShape="1">
          <a:blip r:embed="rId13"/>
          <a:srcRect t="12746" b="33675"/>
          <a:stretch/>
        </p:blipFill>
        <p:spPr>
          <a:xfrm>
            <a:off x="223560" y="97145"/>
            <a:ext cx="7910790" cy="766455"/>
          </a:xfrm>
          <a:prstGeom prst="rect">
            <a:avLst/>
          </a:prstGeom>
        </p:spPr>
      </p:pic>
      <p:pic>
        <p:nvPicPr>
          <p:cNvPr id="7" name="Picture 6"/>
          <p:cNvPicPr>
            <a:picLocks noChangeAspect="1"/>
          </p:cNvPicPr>
          <p:nvPr userDrawn="1"/>
        </p:nvPicPr>
        <p:blipFill>
          <a:blip r:embed="rId14"/>
          <a:stretch>
            <a:fillRect/>
          </a:stretch>
        </p:blipFill>
        <p:spPr>
          <a:xfrm>
            <a:off x="8239154" y="139992"/>
            <a:ext cx="669895" cy="698731"/>
          </a:xfrm>
          <a:prstGeom prst="rect">
            <a:avLst/>
          </a:prstGeom>
        </p:spPr>
      </p:pic>
      <p:sp>
        <p:nvSpPr>
          <p:cNvPr id="9" name="TextBox 8"/>
          <p:cNvSpPr txBox="1"/>
          <p:nvPr userDrawn="1"/>
        </p:nvSpPr>
        <p:spPr>
          <a:xfrm>
            <a:off x="1233426" y="-115289"/>
            <a:ext cx="5065774" cy="1015663"/>
          </a:xfrm>
          <a:prstGeom prst="rect">
            <a:avLst/>
          </a:prstGeom>
          <a:noFill/>
          <a:effectLst>
            <a:outerShdw blurRad="50800" dist="38100" algn="l" rotWithShape="0">
              <a:prstClr val="black">
                <a:alpha val="40000"/>
              </a:prstClr>
            </a:outerShdw>
          </a:effectLst>
        </p:spPr>
        <p:txBody>
          <a:bodyPr wrap="square" rtlCol="0">
            <a:spAutoFit/>
          </a:bodyPr>
          <a:lstStyle/>
          <a:p>
            <a:r>
              <a:rPr lang="en-US" sz="6000" b="0" cap="small" spc="0" dirty="0">
                <a:ln w="18415" cmpd="sng">
                  <a:solidFill>
                    <a:srgbClr val="000000"/>
                  </a:solidFill>
                  <a:prstDash val="solid"/>
                </a:ln>
                <a:solidFill>
                  <a:schemeClr val="tx1"/>
                </a:solidFill>
                <a:effectLst>
                  <a:outerShdw blurRad="50800" dist="38100" dir="18900000" algn="bl" rotWithShape="0">
                    <a:schemeClr val="bg1">
                      <a:alpha val="85000"/>
                    </a:schemeClr>
                  </a:outerShdw>
                </a:effectLst>
                <a:latin typeface="Papyrus Condensed"/>
              </a:rPr>
              <a:t>Shrewsbury</a:t>
            </a:r>
          </a:p>
        </p:txBody>
      </p:sp>
      <p:sp>
        <p:nvSpPr>
          <p:cNvPr id="11" name="Rectangle 10"/>
          <p:cNvSpPr/>
          <p:nvPr userDrawn="1"/>
        </p:nvSpPr>
        <p:spPr>
          <a:xfrm>
            <a:off x="223560" y="97146"/>
            <a:ext cx="8816158" cy="766454"/>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p:nvSpPr>
        <p:spPr>
          <a:xfrm>
            <a:off x="223560" y="863600"/>
            <a:ext cx="8816158" cy="331755"/>
          </a:xfrm>
          <a:prstGeom prst="rect">
            <a:avLst/>
          </a:prstGeom>
          <a:noFill/>
          <a:ln w="9525" cmpd="sng">
            <a:solidFill>
              <a:schemeClr val="tx1"/>
            </a:solidFill>
          </a:ln>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3" name="TextBox 12"/>
          <p:cNvSpPr txBox="1"/>
          <p:nvPr userDrawn="1"/>
        </p:nvSpPr>
        <p:spPr>
          <a:xfrm>
            <a:off x="4599316" y="826023"/>
            <a:ext cx="4464196" cy="369332"/>
          </a:xfrm>
          <a:prstGeom prst="rect">
            <a:avLst/>
          </a:prstGeom>
          <a:noFill/>
        </p:spPr>
        <p:txBody>
          <a:bodyPr wrap="none" rtlCol="0">
            <a:spAutoFit/>
          </a:bodyPr>
          <a:lstStyle/>
          <a:p>
            <a:r>
              <a:rPr lang="en-US" b="0" i="0" dirty="0">
                <a:latin typeface="Lucida Bright"/>
                <a:cs typeface="Bodoni 72 Smallcaps Book"/>
              </a:rPr>
              <a:t>Borough</a:t>
            </a:r>
            <a:r>
              <a:rPr lang="en-US" b="0" i="0" baseline="0" dirty="0">
                <a:latin typeface="Lucida Bright"/>
                <a:cs typeface="Bodoni 72 Smallcaps Book"/>
              </a:rPr>
              <a:t> Council – Finance Committee</a:t>
            </a:r>
            <a:endParaRPr lang="en-US" b="0" i="0" dirty="0">
              <a:latin typeface="Lucida Bright"/>
              <a:cs typeface="Bodoni 72 Smallcaps Book"/>
            </a:endParaRPr>
          </a:p>
        </p:txBody>
      </p:sp>
    </p:spTree>
    <p:extLst>
      <p:ext uri="{BB962C8B-B14F-4D97-AF65-F5344CB8AC3E}">
        <p14:creationId xmlns:p14="http://schemas.microsoft.com/office/powerpoint/2010/main" val="2593689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package" Target="../embeddings/Microsoft_Excel_Worksheet3.xlsx"/><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package" Target="../embeddings/Microsoft_Excel_Worksheet4.xlsx"/><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oleObject" Target="file:///\\boroad02.shrewsbury1.local\Users$\ccherbini\Desktop\Facts%20Roads.xl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Excel_Worksheet.xlsx"/><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Word_Document.docx"/><Relationship Id="rId1" Type="http://schemas.openxmlformats.org/officeDocument/2006/relationships/slideLayout" Target="../slideLayouts/slideLayout6.xml"/><Relationship Id="rId5" Type="http://schemas.openxmlformats.org/officeDocument/2006/relationships/image" Target="../media/image5.emf"/><Relationship Id="rId4" Type="http://schemas.openxmlformats.org/officeDocument/2006/relationships/package" Target="../embeddings/Microsoft_Excel_Worksheet1.xlsx"/></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31925"/>
            <a:ext cx="7772400" cy="1470025"/>
          </a:xfrm>
        </p:spPr>
        <p:txBody>
          <a:bodyPr/>
          <a:lstStyle/>
          <a:p>
            <a:r>
              <a:rPr lang="en-US" dirty="0"/>
              <a:t>Welcome to the 2021 Borough Budget Workshop</a:t>
            </a:r>
          </a:p>
        </p:txBody>
      </p:sp>
      <p:sp>
        <p:nvSpPr>
          <p:cNvPr id="3" name="Subtitle 2"/>
          <p:cNvSpPr>
            <a:spLocks noGrp="1"/>
          </p:cNvSpPr>
          <p:nvPr>
            <p:ph type="subTitle" idx="1"/>
          </p:nvPr>
        </p:nvSpPr>
        <p:spPr>
          <a:xfrm>
            <a:off x="457200" y="3479800"/>
            <a:ext cx="8115300" cy="1333500"/>
          </a:xfrm>
        </p:spPr>
        <p:txBody>
          <a:bodyPr/>
          <a:lstStyle/>
          <a:p>
            <a:r>
              <a:rPr lang="en-US" dirty="0"/>
              <a:t>April 5, 2021</a:t>
            </a:r>
          </a:p>
          <a:p>
            <a:endParaRPr lang="en-US" dirty="0"/>
          </a:p>
        </p:txBody>
      </p:sp>
      <p:sp>
        <p:nvSpPr>
          <p:cNvPr id="7" name="Subtitle 2"/>
          <p:cNvSpPr txBox="1">
            <a:spLocks/>
          </p:cNvSpPr>
          <p:nvPr/>
        </p:nvSpPr>
        <p:spPr>
          <a:xfrm>
            <a:off x="609600" y="5270500"/>
            <a:ext cx="8115300" cy="1217386"/>
          </a:xfrm>
          <a:prstGeom prst="rect">
            <a:avLst/>
          </a:prstGeom>
        </p:spPr>
        <p:txBody>
          <a:bodyPr vert="horz" lIns="91440" tIns="45720" rIns="91440" bIns="45720" rtlCol="0">
            <a:normAutofit fontScale="85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900" b="1" dirty="0">
                <a:solidFill>
                  <a:schemeClr val="tx1"/>
                </a:solidFill>
              </a:rPr>
              <a:t>Shrewsbury Borough Council Finance Committee</a:t>
            </a:r>
          </a:p>
          <a:p>
            <a:r>
              <a:rPr lang="en-US" sz="2900" b="1" dirty="0">
                <a:solidFill>
                  <a:schemeClr val="tx1"/>
                </a:solidFill>
              </a:rPr>
              <a:t>Jason Sena- Chairman, Donald Eddy &amp; </a:t>
            </a:r>
          </a:p>
          <a:p>
            <a:r>
              <a:rPr lang="en-US" sz="2900" b="1" dirty="0">
                <a:solidFill>
                  <a:schemeClr val="tx1"/>
                </a:solidFill>
              </a:rPr>
              <a:t>Deidre </a:t>
            </a:r>
            <a:r>
              <a:rPr lang="en-US" sz="2900" b="1" dirty="0" err="1">
                <a:solidFill>
                  <a:schemeClr val="tx1"/>
                </a:solidFill>
              </a:rPr>
              <a:t>DerAsadourian</a:t>
            </a:r>
            <a:endParaRPr lang="en-US" dirty="0"/>
          </a:p>
        </p:txBody>
      </p:sp>
    </p:spTree>
    <p:extLst>
      <p:ext uri="{BB962C8B-B14F-4D97-AF65-F5344CB8AC3E}">
        <p14:creationId xmlns:p14="http://schemas.microsoft.com/office/powerpoint/2010/main" val="1438495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838200"/>
            <a:ext cx="2538644" cy="369332"/>
          </a:xfrm>
          <a:prstGeom prst="rect">
            <a:avLst/>
          </a:prstGeom>
          <a:noFill/>
        </p:spPr>
        <p:txBody>
          <a:bodyPr wrap="none" rtlCol="0">
            <a:spAutoFit/>
          </a:bodyPr>
          <a:lstStyle/>
          <a:p>
            <a:r>
              <a:rPr lang="en-US" b="1" dirty="0">
                <a:solidFill>
                  <a:schemeClr val="accent1">
                    <a:lumMod val="60000"/>
                    <a:lumOff val="40000"/>
                  </a:schemeClr>
                </a:solidFill>
              </a:rPr>
              <a:t>Preliminary 2021 Budget</a:t>
            </a:r>
          </a:p>
        </p:txBody>
      </p:sp>
      <p:sp>
        <p:nvSpPr>
          <p:cNvPr id="4" name="Title 1"/>
          <p:cNvSpPr>
            <a:spLocks noGrp="1"/>
          </p:cNvSpPr>
          <p:nvPr>
            <p:ph type="ctrTitle"/>
          </p:nvPr>
        </p:nvSpPr>
        <p:spPr>
          <a:xfrm>
            <a:off x="685800" y="1431925"/>
            <a:ext cx="7772400" cy="701675"/>
          </a:xfrm>
        </p:spPr>
        <p:txBody>
          <a:bodyPr>
            <a:normAutofit fontScale="90000"/>
          </a:bodyPr>
          <a:lstStyle/>
          <a:p>
            <a:r>
              <a:rPr lang="en-US" sz="3200" dirty="0"/>
              <a:t>Proposed Budget 2021– All Items</a:t>
            </a:r>
            <a:br>
              <a:rPr lang="en-US" sz="3200" dirty="0"/>
            </a:br>
            <a:r>
              <a:rPr lang="en-US" sz="2000" dirty="0"/>
              <a:t>Major Expense Categories</a:t>
            </a:r>
            <a:br>
              <a:rPr lang="en-US" sz="2000" dirty="0"/>
            </a:br>
            <a:endParaRPr lang="en-US" sz="2000" dirty="0"/>
          </a:p>
        </p:txBody>
      </p:sp>
      <p:graphicFrame>
        <p:nvGraphicFramePr>
          <p:cNvPr id="3" name="Table 2">
            <a:extLst>
              <a:ext uri="{FF2B5EF4-FFF2-40B4-BE49-F238E27FC236}">
                <a16:creationId xmlns:a16="http://schemas.microsoft.com/office/drawing/2014/main" id="{B9E1BE78-C7B1-45B9-A358-D69F65430FC1}"/>
              </a:ext>
            </a:extLst>
          </p:cNvPr>
          <p:cNvGraphicFramePr>
            <a:graphicFrameLocks noGrp="1"/>
          </p:cNvGraphicFramePr>
          <p:nvPr>
            <p:extLst>
              <p:ext uri="{D42A27DB-BD31-4B8C-83A1-F6EECF244321}">
                <p14:modId xmlns:p14="http://schemas.microsoft.com/office/powerpoint/2010/main" val="1692118579"/>
              </p:ext>
            </p:extLst>
          </p:nvPr>
        </p:nvGraphicFramePr>
        <p:xfrm>
          <a:off x="161925" y="2030570"/>
          <a:ext cx="8715375" cy="4579782"/>
        </p:xfrm>
        <a:graphic>
          <a:graphicData uri="http://schemas.openxmlformats.org/drawingml/2006/table">
            <a:tbl>
              <a:tblPr>
                <a:tableStyleId>{5C22544A-7EE6-4342-B048-85BDC9FD1C3A}</a:tableStyleId>
              </a:tblPr>
              <a:tblGrid>
                <a:gridCol w="3507848">
                  <a:extLst>
                    <a:ext uri="{9D8B030D-6E8A-4147-A177-3AD203B41FA5}">
                      <a16:colId xmlns:a16="http://schemas.microsoft.com/office/drawing/2014/main" val="599826396"/>
                    </a:ext>
                  </a:extLst>
                </a:gridCol>
                <a:gridCol w="1862414">
                  <a:extLst>
                    <a:ext uri="{9D8B030D-6E8A-4147-A177-3AD203B41FA5}">
                      <a16:colId xmlns:a16="http://schemas.microsoft.com/office/drawing/2014/main" val="620323112"/>
                    </a:ext>
                  </a:extLst>
                </a:gridCol>
                <a:gridCol w="1482699">
                  <a:extLst>
                    <a:ext uri="{9D8B030D-6E8A-4147-A177-3AD203B41FA5}">
                      <a16:colId xmlns:a16="http://schemas.microsoft.com/office/drawing/2014/main" val="1993394514"/>
                    </a:ext>
                  </a:extLst>
                </a:gridCol>
                <a:gridCol w="1862414">
                  <a:extLst>
                    <a:ext uri="{9D8B030D-6E8A-4147-A177-3AD203B41FA5}">
                      <a16:colId xmlns:a16="http://schemas.microsoft.com/office/drawing/2014/main" val="2102917080"/>
                    </a:ext>
                  </a:extLst>
                </a:gridCol>
              </a:tblGrid>
              <a:tr h="228513">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ctr" fontAlgn="b"/>
                      <a:r>
                        <a:rPr lang="en-US" sz="1100" u="none" strike="noStrike">
                          <a:effectLst/>
                        </a:rPr>
                        <a:t>Proposed</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3244270293"/>
                  </a:ext>
                </a:extLst>
              </a:tr>
              <a:tr h="228513">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ctr" fontAlgn="b"/>
                      <a:r>
                        <a:rPr lang="en-US" sz="1100" u="none" strike="noStrike">
                          <a:effectLst/>
                        </a:rPr>
                        <a:t>2021</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ctr" fontAlgn="b"/>
                      <a:r>
                        <a:rPr lang="en-US" sz="1100" u="none" strike="noStrike">
                          <a:effectLst/>
                        </a:rPr>
                        <a:t>2020</a:t>
                      </a:r>
                      <a:endParaRPr lang="en-US" sz="1100" b="0" i="0" u="none" strike="noStrike">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2025749017"/>
                  </a:ext>
                </a:extLst>
              </a:tr>
              <a:tr h="228513">
                <a:tc>
                  <a:txBody>
                    <a:bodyPr/>
                    <a:lstStyle/>
                    <a:p>
                      <a:pPr algn="l" fontAlgn="b"/>
                      <a:r>
                        <a:rPr lang="en-US" sz="1100" u="none" strike="noStrike" dirty="0">
                          <a:effectLst/>
                        </a:rPr>
                        <a:t>Operating Expenses</a:t>
                      </a:r>
                      <a:endParaRPr lang="en-US" sz="1100" b="1" i="0" u="none" strike="noStrike" dirty="0">
                        <a:solidFill>
                          <a:srgbClr val="000000"/>
                        </a:solidFill>
                        <a:effectLst/>
                        <a:latin typeface="Calibri" panose="020F0502020204030204" pitchFamily="34" charset="0"/>
                      </a:endParaRPr>
                    </a:p>
                  </a:txBody>
                  <a:tcPr marL="0" marR="0" marT="0" marB="0" anchor="b">
                    <a:noFill/>
                  </a:tcPr>
                </a:tc>
                <a:tc>
                  <a:txBody>
                    <a:bodyPr/>
                    <a:lstStyle/>
                    <a:p>
                      <a:pPr algn="ctr" fontAlgn="b"/>
                      <a:r>
                        <a:rPr lang="en-US" sz="1100" u="none" strike="noStrike">
                          <a:effectLst/>
                        </a:rPr>
                        <a:t>Y/Y Growth</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ctr" fontAlgn="b"/>
                      <a:r>
                        <a:rPr lang="en-US" sz="1100" u="none" strike="noStrike">
                          <a:effectLst/>
                        </a:rPr>
                        <a:t>Buidget</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ctr" fontAlgn="b"/>
                      <a:r>
                        <a:rPr lang="en-US" sz="1100" u="none" strike="noStrike">
                          <a:effectLst/>
                        </a:rPr>
                        <a:t>Budget</a:t>
                      </a:r>
                      <a:endParaRPr lang="en-US" sz="1100" b="0" i="0" u="none" strike="noStrike">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4206406343"/>
                  </a:ext>
                </a:extLst>
              </a:tr>
              <a:tr h="228513">
                <a:tc>
                  <a:txBody>
                    <a:bodyPr/>
                    <a:lstStyle/>
                    <a:p>
                      <a:pPr algn="l" fontAlgn="b"/>
                      <a:r>
                        <a:rPr lang="en-US" sz="1100" u="none" strike="noStrike">
                          <a:effectLst/>
                        </a:rPr>
                        <a:t>Salary &amp; Wages</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1.43%</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3,762,450.00</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3,709,535.00</a:t>
                      </a:r>
                      <a:endParaRPr lang="en-US" sz="1100" b="0" i="0" u="none" strike="noStrike">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1640021324"/>
                  </a:ext>
                </a:extLst>
              </a:tr>
              <a:tr h="228513">
                <a:tc>
                  <a:txBody>
                    <a:bodyPr/>
                    <a:lstStyle/>
                    <a:p>
                      <a:pPr algn="l" fontAlgn="b"/>
                      <a:r>
                        <a:rPr lang="en-US" sz="1100" u="none" strike="noStrike">
                          <a:effectLst/>
                        </a:rPr>
                        <a:t>Group Health Insurance and Disability</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-0.64%</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1,332,687.00</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1,341,251.00</a:t>
                      </a:r>
                      <a:endParaRPr lang="en-US" sz="1100" b="0" i="0" u="none" strike="noStrike">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4023579343"/>
                  </a:ext>
                </a:extLst>
              </a:tr>
              <a:tr h="228513">
                <a:tc>
                  <a:txBody>
                    <a:bodyPr/>
                    <a:lstStyle/>
                    <a:p>
                      <a:pPr algn="l" fontAlgn="b"/>
                      <a:r>
                        <a:rPr lang="en-US" sz="1100" u="none" strike="noStrike">
                          <a:effectLst/>
                        </a:rPr>
                        <a:t>Pension, Social Security and Statutory</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4.00%</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921,578.00</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886,137.00</a:t>
                      </a:r>
                      <a:endParaRPr lang="en-US" sz="1100" b="0" i="0" u="none" strike="noStrike">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571154788"/>
                  </a:ext>
                </a:extLst>
              </a:tr>
              <a:tr h="228513">
                <a:tc>
                  <a:txBody>
                    <a:bodyPr/>
                    <a:lstStyle/>
                    <a:p>
                      <a:pPr algn="l" fontAlgn="b"/>
                      <a:r>
                        <a:rPr lang="en-US" sz="1100" u="none" strike="noStrike" dirty="0">
                          <a:effectLst/>
                        </a:rPr>
                        <a:t>Operating Expenses</a:t>
                      </a:r>
                      <a:endParaRPr lang="en-US" sz="11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0.44%</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1,191,553.00</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1,186,281.00</a:t>
                      </a:r>
                      <a:endParaRPr lang="en-US" sz="1100" b="0" i="0" u="none" strike="noStrike">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3019624550"/>
                  </a:ext>
                </a:extLst>
              </a:tr>
              <a:tr h="228513">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2924851681"/>
                  </a:ext>
                </a:extLst>
              </a:tr>
              <a:tr h="228513">
                <a:tc>
                  <a:txBody>
                    <a:bodyPr/>
                    <a:lstStyle/>
                    <a:p>
                      <a:pPr algn="l" fontAlgn="b"/>
                      <a:r>
                        <a:rPr lang="en-US" sz="1100" u="none" strike="noStrike">
                          <a:effectLst/>
                        </a:rPr>
                        <a:t>Total Salries and Benefits</a:t>
                      </a:r>
                      <a:endParaRPr lang="en-US" sz="1100" b="1"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1.19%</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7,208,268.00</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7,123,204.00</a:t>
                      </a:r>
                      <a:endParaRPr lang="en-US" sz="1100" b="0" i="0" u="none" strike="noStrike">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58618259"/>
                  </a:ext>
                </a:extLst>
              </a:tr>
              <a:tr h="228513">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1470425554"/>
                  </a:ext>
                </a:extLst>
              </a:tr>
              <a:tr h="228513">
                <a:tc>
                  <a:txBody>
                    <a:bodyPr/>
                    <a:lstStyle/>
                    <a:p>
                      <a:pPr algn="l" fontAlgn="b"/>
                      <a:r>
                        <a:rPr lang="en-US" sz="1100" u="none" strike="noStrike">
                          <a:effectLst/>
                        </a:rPr>
                        <a:t>Debt Service</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3.77%</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1,304,137.17</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dirty="0">
                          <a:effectLst/>
                        </a:rPr>
                        <a:t>1,256,792.50</a:t>
                      </a:r>
                      <a:endParaRPr lang="en-US" sz="1100" b="0" i="0" u="none" strike="noStrike" dirty="0">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411977455"/>
                  </a:ext>
                </a:extLst>
              </a:tr>
              <a:tr h="228513">
                <a:tc>
                  <a:txBody>
                    <a:bodyPr/>
                    <a:lstStyle/>
                    <a:p>
                      <a:pPr algn="l" fontAlgn="b"/>
                      <a:r>
                        <a:rPr lang="en-US" sz="1100" u="none" strike="noStrike">
                          <a:effectLst/>
                        </a:rPr>
                        <a:t>Utilities and Landfill</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-2.37%</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576,000.00</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590,000.00</a:t>
                      </a:r>
                      <a:endParaRPr lang="en-US" sz="1100" b="0" i="0" u="none" strike="noStrike">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3196429099"/>
                  </a:ext>
                </a:extLst>
              </a:tr>
              <a:tr h="228513">
                <a:tc>
                  <a:txBody>
                    <a:bodyPr/>
                    <a:lstStyle/>
                    <a:p>
                      <a:pPr algn="l" fontAlgn="b"/>
                      <a:r>
                        <a:rPr lang="en-US" sz="1100" u="none" strike="noStrike">
                          <a:effectLst/>
                        </a:rPr>
                        <a:t>Reserve for Uncollected Taxes</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-0.01%</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390,100.00</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390,144.70</a:t>
                      </a:r>
                      <a:endParaRPr lang="en-US" sz="1100" b="0" i="0" u="none" strike="noStrike">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1726278968"/>
                  </a:ext>
                </a:extLst>
              </a:tr>
              <a:tr h="228513">
                <a:tc>
                  <a:txBody>
                    <a:bodyPr/>
                    <a:lstStyle/>
                    <a:p>
                      <a:pPr algn="l" fontAlgn="b"/>
                      <a:r>
                        <a:rPr lang="en-US" sz="1100" u="none" strike="noStrike">
                          <a:effectLst/>
                        </a:rPr>
                        <a:t>Capital Improvements</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33.33%</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100,000.00</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75,000.00</a:t>
                      </a:r>
                      <a:endParaRPr lang="en-US" sz="1100" b="0" i="0" u="none" strike="noStrike">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696524222"/>
                  </a:ext>
                </a:extLst>
              </a:tr>
              <a:tr h="228513">
                <a:tc>
                  <a:txBody>
                    <a:bodyPr/>
                    <a:lstStyle/>
                    <a:p>
                      <a:pPr algn="l" fontAlgn="b"/>
                      <a:r>
                        <a:rPr lang="en-US" sz="1100" u="none" strike="noStrike">
                          <a:effectLst/>
                        </a:rPr>
                        <a:t>Private And Public Programs</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-28.59%</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159,330.29</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223,130.85</a:t>
                      </a:r>
                      <a:endParaRPr lang="en-US" sz="1100" b="0" i="0" u="none" strike="noStrike">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461971537"/>
                  </a:ext>
                </a:extLst>
              </a:tr>
              <a:tr h="228513">
                <a:tc>
                  <a:txBody>
                    <a:bodyPr/>
                    <a:lstStyle/>
                    <a:p>
                      <a:pPr algn="l" fontAlgn="b"/>
                      <a:r>
                        <a:rPr lang="en-US" sz="1100" u="none" strike="noStrike">
                          <a:effectLst/>
                        </a:rPr>
                        <a:t>Other Expenses</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1.98%</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201,090.41</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197,186.59</a:t>
                      </a:r>
                      <a:endParaRPr lang="en-US" sz="1100" b="0" i="0" u="none" strike="noStrike">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3900497330"/>
                  </a:ext>
                </a:extLst>
              </a:tr>
              <a:tr h="228513">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3148743142"/>
                  </a:ext>
                </a:extLst>
              </a:tr>
              <a:tr h="228513">
                <a:tc>
                  <a:txBody>
                    <a:bodyPr/>
                    <a:lstStyle/>
                    <a:p>
                      <a:pPr algn="l" fontAlgn="b"/>
                      <a:r>
                        <a:rPr lang="en-US" sz="1100" u="none" strike="noStrike">
                          <a:effectLst/>
                        </a:rPr>
                        <a:t>Total Non Operating Expenses</a:t>
                      </a:r>
                      <a:endParaRPr lang="en-US" sz="1100" b="1"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-0.06%</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2,730,657.87</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2,732,254.64</a:t>
                      </a:r>
                      <a:endParaRPr lang="en-US" sz="1100" b="0" i="0" u="none" strike="noStrike">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1329744392"/>
                  </a:ext>
                </a:extLst>
              </a:tr>
              <a:tr h="228513">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2557123883"/>
                  </a:ext>
                </a:extLst>
              </a:tr>
              <a:tr h="238035">
                <a:tc>
                  <a:txBody>
                    <a:bodyPr/>
                    <a:lstStyle/>
                    <a:p>
                      <a:pPr algn="l" fontAlgn="b"/>
                      <a:r>
                        <a:rPr lang="en-US" sz="1100" u="none" strike="noStrike">
                          <a:effectLst/>
                        </a:rPr>
                        <a:t>Total Budget</a:t>
                      </a:r>
                      <a:endParaRPr lang="en-US" sz="1100" b="1"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0.85%</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a:effectLst/>
                        </a:rPr>
                        <a:t>9,938,925.87</a:t>
                      </a:r>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r>
                        <a:rPr lang="en-US" sz="1100" u="none" strike="noStrike" dirty="0">
                          <a:effectLst/>
                        </a:rPr>
                        <a:t>9,855,458.64</a:t>
                      </a:r>
                      <a:endParaRPr lang="en-US" sz="1100" b="0" i="0" u="none" strike="noStrike" dirty="0">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3098802239"/>
                  </a:ext>
                </a:extLst>
              </a:tr>
            </a:tbl>
          </a:graphicData>
        </a:graphic>
      </p:graphicFrame>
    </p:spTree>
    <p:extLst>
      <p:ext uri="{BB962C8B-B14F-4D97-AF65-F5344CB8AC3E}">
        <p14:creationId xmlns:p14="http://schemas.microsoft.com/office/powerpoint/2010/main" val="1608946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C215D0E-3282-4D07-B133-7A2E507B7817}"/>
              </a:ext>
            </a:extLst>
          </p:cNvPr>
          <p:cNvSpPr>
            <a:spLocks noGrp="1"/>
          </p:cNvSpPr>
          <p:nvPr>
            <p:ph type="ctrTitle"/>
          </p:nvPr>
        </p:nvSpPr>
        <p:spPr>
          <a:xfrm>
            <a:off x="685800" y="1287263"/>
            <a:ext cx="7772400" cy="356342"/>
          </a:xfrm>
        </p:spPr>
        <p:txBody>
          <a:bodyPr>
            <a:noAutofit/>
          </a:bodyPr>
          <a:lstStyle/>
          <a:p>
            <a:r>
              <a:rPr lang="en-US" sz="3200" dirty="0"/>
              <a:t>2021 Anticipated Revenue</a:t>
            </a:r>
          </a:p>
        </p:txBody>
      </p:sp>
      <p:graphicFrame>
        <p:nvGraphicFramePr>
          <p:cNvPr id="4" name="Table 3">
            <a:extLst>
              <a:ext uri="{FF2B5EF4-FFF2-40B4-BE49-F238E27FC236}">
                <a16:creationId xmlns:a16="http://schemas.microsoft.com/office/drawing/2014/main" id="{1165B28A-9016-4DE3-86B3-83776E42C6BE}"/>
              </a:ext>
            </a:extLst>
          </p:cNvPr>
          <p:cNvGraphicFramePr>
            <a:graphicFrameLocks noGrp="1"/>
          </p:cNvGraphicFramePr>
          <p:nvPr>
            <p:extLst>
              <p:ext uri="{D42A27DB-BD31-4B8C-83A1-F6EECF244321}">
                <p14:modId xmlns:p14="http://schemas.microsoft.com/office/powerpoint/2010/main" val="1552723626"/>
              </p:ext>
            </p:extLst>
          </p:nvPr>
        </p:nvGraphicFramePr>
        <p:xfrm>
          <a:off x="133165" y="1793289"/>
          <a:ext cx="8886546" cy="5060260"/>
        </p:xfrm>
        <a:graphic>
          <a:graphicData uri="http://schemas.openxmlformats.org/drawingml/2006/table">
            <a:tbl>
              <a:tblPr>
                <a:tableStyleId>{5C22544A-7EE6-4342-B048-85BDC9FD1C3A}</a:tableStyleId>
              </a:tblPr>
              <a:tblGrid>
                <a:gridCol w="2482840">
                  <a:extLst>
                    <a:ext uri="{9D8B030D-6E8A-4147-A177-3AD203B41FA5}">
                      <a16:colId xmlns:a16="http://schemas.microsoft.com/office/drawing/2014/main" val="2990187118"/>
                    </a:ext>
                  </a:extLst>
                </a:gridCol>
                <a:gridCol w="1291975">
                  <a:extLst>
                    <a:ext uri="{9D8B030D-6E8A-4147-A177-3AD203B41FA5}">
                      <a16:colId xmlns:a16="http://schemas.microsoft.com/office/drawing/2014/main" val="3369516326"/>
                    </a:ext>
                  </a:extLst>
                </a:gridCol>
                <a:gridCol w="1179631">
                  <a:extLst>
                    <a:ext uri="{9D8B030D-6E8A-4147-A177-3AD203B41FA5}">
                      <a16:colId xmlns:a16="http://schemas.microsoft.com/office/drawing/2014/main" val="2660305161"/>
                    </a:ext>
                  </a:extLst>
                </a:gridCol>
                <a:gridCol w="1269507">
                  <a:extLst>
                    <a:ext uri="{9D8B030D-6E8A-4147-A177-3AD203B41FA5}">
                      <a16:colId xmlns:a16="http://schemas.microsoft.com/office/drawing/2014/main" val="2022738381"/>
                    </a:ext>
                  </a:extLst>
                </a:gridCol>
                <a:gridCol w="1168395">
                  <a:extLst>
                    <a:ext uri="{9D8B030D-6E8A-4147-A177-3AD203B41FA5}">
                      <a16:colId xmlns:a16="http://schemas.microsoft.com/office/drawing/2014/main" val="883060733"/>
                    </a:ext>
                  </a:extLst>
                </a:gridCol>
                <a:gridCol w="1494198">
                  <a:extLst>
                    <a:ext uri="{9D8B030D-6E8A-4147-A177-3AD203B41FA5}">
                      <a16:colId xmlns:a16="http://schemas.microsoft.com/office/drawing/2014/main" val="768304410"/>
                    </a:ext>
                  </a:extLst>
                </a:gridCol>
              </a:tblGrid>
              <a:tr h="178275">
                <a:tc>
                  <a:txBody>
                    <a:bodyPr/>
                    <a:lstStyle/>
                    <a:p>
                      <a:pPr algn="l" fontAlgn="b"/>
                      <a:endParaRPr lang="en-US" sz="1000" b="1" i="0" u="none" strike="noStrike">
                        <a:solidFill>
                          <a:srgbClr val="000000"/>
                        </a:solidFill>
                        <a:effectLst/>
                        <a:latin typeface="MS Serif"/>
                      </a:endParaRPr>
                    </a:p>
                  </a:txBody>
                  <a:tcPr marL="0" marR="0" marT="0" marB="0" anchor="b">
                    <a:noFill/>
                  </a:tcPr>
                </a:tc>
                <a:tc>
                  <a:txBody>
                    <a:bodyPr/>
                    <a:lstStyle/>
                    <a:p>
                      <a:pPr algn="l" fontAlgn="b"/>
                      <a:endParaRPr lang="en-US" sz="1000" b="1" i="0" u="none" strike="noStrike">
                        <a:solidFill>
                          <a:srgbClr val="000000"/>
                        </a:solidFill>
                        <a:effectLst/>
                        <a:latin typeface="MS Serif"/>
                      </a:endParaRPr>
                    </a:p>
                  </a:txBody>
                  <a:tcPr marL="0" marR="0" marT="0" marB="0" anchor="b">
                    <a:noFill/>
                  </a:tcPr>
                </a:tc>
                <a:tc>
                  <a:txBody>
                    <a:bodyPr/>
                    <a:lstStyle/>
                    <a:p>
                      <a:pPr algn="l" fontAlgn="b"/>
                      <a:endParaRPr lang="en-US" sz="1000" b="1" i="0" u="none" strike="noStrike">
                        <a:solidFill>
                          <a:srgbClr val="000000"/>
                        </a:solidFill>
                        <a:effectLst/>
                        <a:latin typeface="MS Serif"/>
                      </a:endParaRPr>
                    </a:p>
                  </a:txBody>
                  <a:tcPr marL="0" marR="0" marT="0" marB="0" anchor="b">
                    <a:noFill/>
                  </a:tcPr>
                </a:tc>
                <a:tc>
                  <a:txBody>
                    <a:bodyPr/>
                    <a:lstStyle/>
                    <a:p>
                      <a:pPr algn="l" fontAlgn="b"/>
                      <a:endParaRPr lang="en-US" sz="1000" b="1" i="0" u="none" strike="noStrike">
                        <a:solidFill>
                          <a:srgbClr val="000000"/>
                        </a:solidFill>
                        <a:effectLst/>
                        <a:latin typeface="MS Serif"/>
                      </a:endParaRPr>
                    </a:p>
                  </a:txBody>
                  <a:tcPr marL="0" marR="0" marT="0" marB="0" anchor="b">
                    <a:noFill/>
                  </a:tcPr>
                </a:tc>
                <a:tc>
                  <a:txBody>
                    <a:bodyPr/>
                    <a:lstStyle/>
                    <a:p>
                      <a:pPr algn="ctr" fontAlgn="b"/>
                      <a:r>
                        <a:rPr lang="en-US" sz="1000" u="none" strike="noStrike">
                          <a:effectLst/>
                        </a:rPr>
                        <a:t>Growth</a:t>
                      </a:r>
                      <a:endParaRPr lang="en-US" sz="1000" b="1" i="0" u="none" strike="noStrike">
                        <a:solidFill>
                          <a:srgbClr val="000000"/>
                        </a:solidFill>
                        <a:effectLst/>
                        <a:latin typeface="MS Serif"/>
                      </a:endParaRPr>
                    </a:p>
                  </a:txBody>
                  <a:tcPr marL="0" marR="0" marT="0" marB="0" anchor="b">
                    <a:noFill/>
                  </a:tcPr>
                </a:tc>
                <a:tc>
                  <a:txBody>
                    <a:bodyPr/>
                    <a:lstStyle/>
                    <a:p>
                      <a:pPr algn="l" fontAlgn="b"/>
                      <a:endParaRPr lang="en-US" sz="1000" b="0" i="0" u="none" strike="noStrike">
                        <a:solidFill>
                          <a:srgbClr val="000000"/>
                        </a:solidFill>
                        <a:effectLst/>
                        <a:latin typeface="MS Serif"/>
                      </a:endParaRPr>
                    </a:p>
                  </a:txBody>
                  <a:tcPr marL="0" marR="0" marT="0" marB="0" anchor="b">
                    <a:noFill/>
                  </a:tcPr>
                </a:tc>
                <a:extLst>
                  <a:ext uri="{0D108BD9-81ED-4DB2-BD59-A6C34878D82A}">
                    <a16:rowId xmlns:a16="http://schemas.microsoft.com/office/drawing/2014/main" val="359499896"/>
                  </a:ext>
                </a:extLst>
              </a:tr>
              <a:tr h="178275">
                <a:tc>
                  <a:txBody>
                    <a:bodyPr/>
                    <a:lstStyle/>
                    <a:p>
                      <a:pPr algn="l" fontAlgn="b"/>
                      <a:endParaRPr lang="en-US" sz="1000" b="0" i="0" u="none" strike="noStrike">
                        <a:solidFill>
                          <a:srgbClr val="000000"/>
                        </a:solidFill>
                        <a:effectLst/>
                        <a:latin typeface="MS Serif"/>
                      </a:endParaRPr>
                    </a:p>
                  </a:txBody>
                  <a:tcPr marL="0" marR="0" marT="0" marB="0" anchor="b">
                    <a:noFill/>
                  </a:tcPr>
                </a:tc>
                <a:tc>
                  <a:txBody>
                    <a:bodyPr/>
                    <a:lstStyle/>
                    <a:p>
                      <a:pPr algn="ctr" fontAlgn="b"/>
                      <a:r>
                        <a:rPr lang="en-US" sz="1000" u="none" strike="noStrike">
                          <a:effectLst/>
                        </a:rPr>
                        <a:t>Anticipated </a:t>
                      </a:r>
                      <a:endParaRPr lang="en-US" sz="1000" b="1" i="0" u="none" strike="noStrike">
                        <a:solidFill>
                          <a:srgbClr val="000000"/>
                        </a:solidFill>
                        <a:effectLst/>
                        <a:latin typeface="MS Serif"/>
                      </a:endParaRPr>
                    </a:p>
                  </a:txBody>
                  <a:tcPr marL="0" marR="0" marT="0" marB="0" anchor="b">
                    <a:noFill/>
                  </a:tcPr>
                </a:tc>
                <a:tc>
                  <a:txBody>
                    <a:bodyPr/>
                    <a:lstStyle/>
                    <a:p>
                      <a:pPr algn="ctr" fontAlgn="b"/>
                      <a:r>
                        <a:rPr lang="en-US" sz="1000" u="none" strike="noStrike">
                          <a:effectLst/>
                        </a:rPr>
                        <a:t>Anticipated </a:t>
                      </a:r>
                      <a:endParaRPr lang="en-US" sz="1000" b="1" i="0" u="none" strike="noStrike">
                        <a:solidFill>
                          <a:srgbClr val="000000"/>
                        </a:solidFill>
                        <a:effectLst/>
                        <a:latin typeface="MS Serif"/>
                      </a:endParaRPr>
                    </a:p>
                  </a:txBody>
                  <a:tcPr marL="0" marR="0" marT="0" marB="0" anchor="b">
                    <a:noFill/>
                  </a:tcPr>
                </a:tc>
                <a:tc>
                  <a:txBody>
                    <a:bodyPr/>
                    <a:lstStyle/>
                    <a:p>
                      <a:pPr algn="ctr" fontAlgn="b"/>
                      <a:r>
                        <a:rPr lang="en-US" sz="1000" u="none" strike="noStrike">
                          <a:effectLst/>
                        </a:rPr>
                        <a:t>Realized in</a:t>
                      </a:r>
                      <a:endParaRPr lang="en-US" sz="1000" b="1" i="0" u="none" strike="noStrike">
                        <a:solidFill>
                          <a:srgbClr val="000000"/>
                        </a:solidFill>
                        <a:effectLst/>
                        <a:latin typeface="MS Serif"/>
                      </a:endParaRPr>
                    </a:p>
                  </a:txBody>
                  <a:tcPr marL="0" marR="0" marT="0" marB="0" anchor="b">
                    <a:noFill/>
                  </a:tcPr>
                </a:tc>
                <a:tc>
                  <a:txBody>
                    <a:bodyPr/>
                    <a:lstStyle/>
                    <a:p>
                      <a:pPr algn="ctr" fontAlgn="b"/>
                      <a:r>
                        <a:rPr lang="en-US" sz="800" u="none" strike="noStrike">
                          <a:effectLst/>
                        </a:rPr>
                        <a:t>2020 to  2021</a:t>
                      </a:r>
                      <a:endParaRPr lang="en-US" sz="800" b="1" i="0" u="none" strike="noStrike">
                        <a:solidFill>
                          <a:srgbClr val="000000"/>
                        </a:solidFill>
                        <a:effectLst/>
                        <a:latin typeface="Arial" panose="020B0604020202020204" pitchFamily="34" charset="0"/>
                      </a:endParaRPr>
                    </a:p>
                  </a:txBody>
                  <a:tcPr marL="0" marR="0" marT="0" marB="0" anchor="b">
                    <a:noFill/>
                  </a:tcPr>
                </a:tc>
                <a:tc>
                  <a:txBody>
                    <a:bodyPr/>
                    <a:lstStyle/>
                    <a:p>
                      <a:pPr algn="ctr" fontAlgn="b"/>
                      <a:r>
                        <a:rPr lang="en-US" sz="1000" u="none" strike="noStrike">
                          <a:effectLst/>
                        </a:rPr>
                        <a:t>Anticpated</a:t>
                      </a:r>
                      <a:endParaRPr lang="en-US" sz="1000" b="1" i="0" u="none" strike="noStrike">
                        <a:solidFill>
                          <a:srgbClr val="000000"/>
                        </a:solidFill>
                        <a:effectLst/>
                        <a:latin typeface="MS Serif"/>
                      </a:endParaRPr>
                    </a:p>
                  </a:txBody>
                  <a:tcPr marL="0" marR="0" marT="0" marB="0" anchor="b">
                    <a:noFill/>
                  </a:tcPr>
                </a:tc>
                <a:extLst>
                  <a:ext uri="{0D108BD9-81ED-4DB2-BD59-A6C34878D82A}">
                    <a16:rowId xmlns:a16="http://schemas.microsoft.com/office/drawing/2014/main" val="1048732859"/>
                  </a:ext>
                </a:extLst>
              </a:tr>
              <a:tr h="185131">
                <a:tc>
                  <a:txBody>
                    <a:bodyPr/>
                    <a:lstStyle/>
                    <a:p>
                      <a:pPr algn="l" fontAlgn="b"/>
                      <a:r>
                        <a:rPr lang="en-US" sz="1000" u="none" strike="noStrike">
                          <a:effectLst/>
                        </a:rPr>
                        <a:t> </a:t>
                      </a:r>
                      <a:endParaRPr lang="en-US" sz="1000" b="0" i="0" u="none" strike="noStrike">
                        <a:solidFill>
                          <a:srgbClr val="000000"/>
                        </a:solidFill>
                        <a:effectLst/>
                        <a:latin typeface="MS Serif"/>
                      </a:endParaRPr>
                    </a:p>
                  </a:txBody>
                  <a:tcPr marL="0" marR="0" marT="0" marB="0" anchor="b">
                    <a:noFill/>
                  </a:tcPr>
                </a:tc>
                <a:tc>
                  <a:txBody>
                    <a:bodyPr/>
                    <a:lstStyle/>
                    <a:p>
                      <a:pPr algn="ctr" fontAlgn="b"/>
                      <a:r>
                        <a:rPr lang="en-US" sz="1000" u="none" strike="noStrike">
                          <a:effectLst/>
                        </a:rPr>
                        <a:t>2021</a:t>
                      </a:r>
                      <a:endParaRPr lang="en-US" sz="1000" b="1" i="0" u="none" strike="noStrike">
                        <a:solidFill>
                          <a:srgbClr val="000000"/>
                        </a:solidFill>
                        <a:effectLst/>
                        <a:latin typeface="MS Serif"/>
                      </a:endParaRPr>
                    </a:p>
                  </a:txBody>
                  <a:tcPr marL="0" marR="0" marT="0" marB="0" anchor="b">
                    <a:noFill/>
                  </a:tcPr>
                </a:tc>
                <a:tc>
                  <a:txBody>
                    <a:bodyPr/>
                    <a:lstStyle/>
                    <a:p>
                      <a:pPr algn="ctr" fontAlgn="b"/>
                      <a:r>
                        <a:rPr lang="en-US" sz="1000" u="none" strike="noStrike">
                          <a:effectLst/>
                        </a:rPr>
                        <a:t>2020</a:t>
                      </a:r>
                      <a:endParaRPr lang="en-US" sz="1000" b="1" i="0" u="none" strike="noStrike">
                        <a:solidFill>
                          <a:srgbClr val="000000"/>
                        </a:solidFill>
                        <a:effectLst/>
                        <a:latin typeface="MS Serif"/>
                      </a:endParaRPr>
                    </a:p>
                  </a:txBody>
                  <a:tcPr marL="0" marR="0" marT="0" marB="0" anchor="b">
                    <a:noFill/>
                  </a:tcPr>
                </a:tc>
                <a:tc>
                  <a:txBody>
                    <a:bodyPr/>
                    <a:lstStyle/>
                    <a:p>
                      <a:pPr algn="ctr" fontAlgn="b"/>
                      <a:r>
                        <a:rPr lang="en-US" sz="1000" u="none" strike="noStrike">
                          <a:effectLst/>
                        </a:rPr>
                        <a:t>Cash in2020</a:t>
                      </a:r>
                      <a:endParaRPr lang="en-US" sz="1000" b="1" i="0" u="none" strike="noStrike">
                        <a:solidFill>
                          <a:srgbClr val="000000"/>
                        </a:solidFill>
                        <a:effectLst/>
                        <a:latin typeface="MS Serif"/>
                      </a:endParaRPr>
                    </a:p>
                  </a:txBody>
                  <a:tcPr marL="0" marR="0" marT="0" marB="0" anchor="b">
                    <a:noFill/>
                  </a:tcPr>
                </a:tc>
                <a:tc>
                  <a:txBody>
                    <a:bodyPr/>
                    <a:lstStyle/>
                    <a:p>
                      <a:pPr algn="ctr" fontAlgn="b"/>
                      <a:r>
                        <a:rPr lang="en-US" sz="800" u="none" strike="noStrike">
                          <a:effectLst/>
                        </a:rPr>
                        <a:t>Increase/(decrease)</a:t>
                      </a:r>
                      <a:endParaRPr lang="en-US" sz="800" b="1" i="0" u="none" strike="noStrike">
                        <a:solidFill>
                          <a:srgbClr val="000000"/>
                        </a:solidFill>
                        <a:effectLst/>
                        <a:latin typeface="Arial" panose="020B0604020202020204" pitchFamily="34" charset="0"/>
                      </a:endParaRPr>
                    </a:p>
                  </a:txBody>
                  <a:tcPr marL="0" marR="0" marT="0" marB="0" anchor="b">
                    <a:noFill/>
                  </a:tcPr>
                </a:tc>
                <a:tc>
                  <a:txBody>
                    <a:bodyPr/>
                    <a:lstStyle/>
                    <a:p>
                      <a:pPr algn="ctr" fontAlgn="b"/>
                      <a:r>
                        <a:rPr lang="en-US" sz="1000" u="none" strike="noStrike">
                          <a:effectLst/>
                        </a:rPr>
                        <a:t>%change</a:t>
                      </a:r>
                      <a:endParaRPr lang="en-US" sz="1000" b="1" i="0" u="none" strike="noStrike">
                        <a:solidFill>
                          <a:srgbClr val="000000"/>
                        </a:solidFill>
                        <a:effectLst/>
                        <a:latin typeface="MS Serif"/>
                      </a:endParaRPr>
                    </a:p>
                  </a:txBody>
                  <a:tcPr marL="0" marR="0" marT="0" marB="0" anchor="b">
                    <a:noFill/>
                  </a:tcPr>
                </a:tc>
                <a:extLst>
                  <a:ext uri="{0D108BD9-81ED-4DB2-BD59-A6C34878D82A}">
                    <a16:rowId xmlns:a16="http://schemas.microsoft.com/office/drawing/2014/main" val="3405013313"/>
                  </a:ext>
                </a:extLst>
              </a:tr>
              <a:tr h="178275">
                <a:tc>
                  <a:txBody>
                    <a:bodyPr/>
                    <a:lstStyle/>
                    <a:p>
                      <a:pPr algn="l" fontAlgn="b"/>
                      <a:r>
                        <a:rPr lang="en-US" sz="1000" u="none" strike="noStrike">
                          <a:effectLst/>
                        </a:rPr>
                        <a:t>Surplus Anticipated</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1,000,000.00</a:t>
                      </a:r>
                      <a:endParaRPr lang="en-US" sz="1000" b="1"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1,000,000.00</a:t>
                      </a:r>
                      <a:endParaRPr lang="en-US" sz="1000" b="1"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1,000,000.00</a:t>
                      </a:r>
                      <a:endParaRPr lang="en-US" sz="1000" b="1"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0.00</a:t>
                      </a:r>
                      <a:endParaRPr lang="en-US" sz="1000" b="1"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0.00%</a:t>
                      </a:r>
                      <a:endParaRPr lang="en-US" sz="1000" b="1" i="0" u="none" strike="noStrike">
                        <a:solidFill>
                          <a:srgbClr val="203764"/>
                        </a:solidFill>
                        <a:effectLst/>
                        <a:latin typeface="MS Serif"/>
                      </a:endParaRPr>
                    </a:p>
                  </a:txBody>
                  <a:tcPr marL="0" marR="0" marT="0" marB="0" anchor="b">
                    <a:noFill/>
                  </a:tcPr>
                </a:tc>
                <a:extLst>
                  <a:ext uri="{0D108BD9-81ED-4DB2-BD59-A6C34878D82A}">
                    <a16:rowId xmlns:a16="http://schemas.microsoft.com/office/drawing/2014/main" val="2476168022"/>
                  </a:ext>
                </a:extLst>
              </a:tr>
              <a:tr h="178275">
                <a:tc>
                  <a:txBody>
                    <a:bodyPr/>
                    <a:lstStyle/>
                    <a:p>
                      <a:pPr algn="l" fontAlgn="b"/>
                      <a:r>
                        <a:rPr lang="en-US" sz="1000" u="none" strike="noStrike">
                          <a:effectLst/>
                        </a:rPr>
                        <a:t>Licenses:</a:t>
                      </a:r>
                      <a:endParaRPr lang="en-US" sz="1000" b="0" i="0" u="none" strike="noStrike">
                        <a:solidFill>
                          <a:srgbClr val="000000"/>
                        </a:solidFill>
                        <a:effectLst/>
                        <a:latin typeface="MS Serif"/>
                      </a:endParaRPr>
                    </a:p>
                  </a:txBody>
                  <a:tcPr marL="0" marR="0" marT="0" marB="0" anchor="b">
                    <a:noFill/>
                  </a:tcPr>
                </a:tc>
                <a:tc>
                  <a:txBody>
                    <a:bodyPr/>
                    <a:lstStyle/>
                    <a:p>
                      <a:pPr algn="l" fontAlgn="b"/>
                      <a:r>
                        <a:rPr lang="en-US" sz="1000" u="none" strike="noStrike">
                          <a:effectLst/>
                        </a:rPr>
                        <a:t> </a:t>
                      </a:r>
                      <a:endParaRPr lang="en-US" sz="1000" b="0" i="0" u="none" strike="noStrike">
                        <a:solidFill>
                          <a:srgbClr val="203764"/>
                        </a:solidFill>
                        <a:effectLst/>
                        <a:latin typeface="MS Serif"/>
                      </a:endParaRPr>
                    </a:p>
                  </a:txBody>
                  <a:tcPr marL="0" marR="0" marT="0" marB="0" anchor="b">
                    <a:noFill/>
                  </a:tcPr>
                </a:tc>
                <a:tc>
                  <a:txBody>
                    <a:bodyPr/>
                    <a:lstStyle/>
                    <a:p>
                      <a:pPr algn="l" fontAlgn="b"/>
                      <a:r>
                        <a:rPr lang="en-US" sz="1000" u="none" strike="noStrike">
                          <a:effectLst/>
                        </a:rPr>
                        <a:t> </a:t>
                      </a:r>
                      <a:endParaRPr lang="en-US" sz="1000" b="0" i="0" u="none" strike="noStrike">
                        <a:solidFill>
                          <a:srgbClr val="203764"/>
                        </a:solidFill>
                        <a:effectLst/>
                        <a:latin typeface="MS Serif"/>
                      </a:endParaRPr>
                    </a:p>
                  </a:txBody>
                  <a:tcPr marL="0" marR="0" marT="0" marB="0" anchor="b">
                    <a:noFill/>
                  </a:tcPr>
                </a:tc>
                <a:tc>
                  <a:txBody>
                    <a:bodyPr/>
                    <a:lstStyle/>
                    <a:p>
                      <a:pPr algn="l" fontAlgn="b"/>
                      <a:r>
                        <a:rPr lang="en-US" sz="1000" u="none" strike="noStrike">
                          <a:effectLst/>
                        </a:rPr>
                        <a:t> </a:t>
                      </a:r>
                      <a:endParaRPr lang="en-US" sz="1000" b="0" i="0" u="none" strike="noStrike">
                        <a:solidFill>
                          <a:srgbClr val="203764"/>
                        </a:solidFill>
                        <a:effectLst/>
                        <a:latin typeface="MS Serif"/>
                      </a:endParaRPr>
                    </a:p>
                  </a:txBody>
                  <a:tcPr marL="0" marR="0" marT="0" marB="0" anchor="b">
                    <a:noFill/>
                  </a:tcPr>
                </a:tc>
                <a:tc>
                  <a:txBody>
                    <a:bodyPr/>
                    <a:lstStyle/>
                    <a:p>
                      <a:pPr algn="l" fontAlgn="b"/>
                      <a:r>
                        <a:rPr lang="en-US" sz="1000" u="none" strike="noStrike">
                          <a:effectLst/>
                        </a:rPr>
                        <a:t> </a:t>
                      </a:r>
                      <a:endParaRPr lang="en-US" sz="1000" b="0"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 </a:t>
                      </a:r>
                      <a:endParaRPr lang="en-US" sz="1000" b="1" i="0" u="none" strike="noStrike">
                        <a:solidFill>
                          <a:srgbClr val="203764"/>
                        </a:solidFill>
                        <a:effectLst/>
                        <a:latin typeface="MS Serif"/>
                      </a:endParaRPr>
                    </a:p>
                  </a:txBody>
                  <a:tcPr marL="0" marR="0" marT="0" marB="0" anchor="b">
                    <a:noFill/>
                  </a:tcPr>
                </a:tc>
                <a:extLst>
                  <a:ext uri="{0D108BD9-81ED-4DB2-BD59-A6C34878D82A}">
                    <a16:rowId xmlns:a16="http://schemas.microsoft.com/office/drawing/2014/main" val="1650412072"/>
                  </a:ext>
                </a:extLst>
              </a:tr>
              <a:tr h="178275">
                <a:tc>
                  <a:txBody>
                    <a:bodyPr/>
                    <a:lstStyle/>
                    <a:p>
                      <a:pPr algn="l" fontAlgn="b"/>
                      <a:r>
                        <a:rPr lang="en-US" sz="1000" u="none" strike="noStrike">
                          <a:effectLst/>
                        </a:rPr>
                        <a:t>  Alcoholic Beverages</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6,500.00</a:t>
                      </a:r>
                      <a:endParaRPr lang="en-US" sz="1000" b="0"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5,500.00</a:t>
                      </a:r>
                      <a:endParaRPr lang="en-US" sz="1000" b="0"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7,600.50</a:t>
                      </a:r>
                      <a:endParaRPr lang="en-US" sz="1000" b="0"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1,000.00</a:t>
                      </a:r>
                      <a:endParaRPr lang="en-US" sz="1000" b="0"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18.18%</a:t>
                      </a:r>
                      <a:endParaRPr lang="en-US" sz="1000" b="1" i="0" u="none" strike="noStrike">
                        <a:solidFill>
                          <a:srgbClr val="203764"/>
                        </a:solidFill>
                        <a:effectLst/>
                        <a:latin typeface="MS Serif"/>
                      </a:endParaRPr>
                    </a:p>
                  </a:txBody>
                  <a:tcPr marL="0" marR="0" marT="0" marB="0" anchor="b">
                    <a:noFill/>
                  </a:tcPr>
                </a:tc>
                <a:extLst>
                  <a:ext uri="{0D108BD9-81ED-4DB2-BD59-A6C34878D82A}">
                    <a16:rowId xmlns:a16="http://schemas.microsoft.com/office/drawing/2014/main" val="1847159954"/>
                  </a:ext>
                </a:extLst>
              </a:tr>
              <a:tr h="178275">
                <a:tc>
                  <a:txBody>
                    <a:bodyPr/>
                    <a:lstStyle/>
                    <a:p>
                      <a:pPr algn="l" fontAlgn="b"/>
                      <a:r>
                        <a:rPr lang="en-US" sz="1000" u="none" strike="noStrike">
                          <a:effectLst/>
                        </a:rPr>
                        <a:t>  Other</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36,000.00</a:t>
                      </a:r>
                      <a:endParaRPr lang="en-US" sz="1000" b="0"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37,000.00</a:t>
                      </a:r>
                      <a:endParaRPr lang="en-US" sz="1000" b="0"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32,984.00</a:t>
                      </a:r>
                      <a:endParaRPr lang="en-US" sz="1000" b="0"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-1,000.00</a:t>
                      </a:r>
                      <a:endParaRPr lang="en-US" sz="1000" b="0"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-2.70%</a:t>
                      </a:r>
                      <a:endParaRPr lang="en-US" sz="1000" b="1" i="0" u="none" strike="noStrike">
                        <a:solidFill>
                          <a:srgbClr val="203764"/>
                        </a:solidFill>
                        <a:effectLst/>
                        <a:latin typeface="MS Serif"/>
                      </a:endParaRPr>
                    </a:p>
                  </a:txBody>
                  <a:tcPr marL="0" marR="0" marT="0" marB="0" anchor="b">
                    <a:noFill/>
                  </a:tcPr>
                </a:tc>
                <a:extLst>
                  <a:ext uri="{0D108BD9-81ED-4DB2-BD59-A6C34878D82A}">
                    <a16:rowId xmlns:a16="http://schemas.microsoft.com/office/drawing/2014/main" val="200437357"/>
                  </a:ext>
                </a:extLst>
              </a:tr>
              <a:tr h="178275">
                <a:tc>
                  <a:txBody>
                    <a:bodyPr/>
                    <a:lstStyle/>
                    <a:p>
                      <a:pPr algn="l" fontAlgn="b"/>
                      <a:r>
                        <a:rPr lang="en-US" sz="1000" u="none" strike="noStrike">
                          <a:effectLst/>
                        </a:rPr>
                        <a:t>Fees and Permits</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90,000.00</a:t>
                      </a:r>
                      <a:endParaRPr lang="en-US" sz="1000" b="0"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108,500.00</a:t>
                      </a:r>
                      <a:endParaRPr lang="en-US" sz="1000" b="0"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53,359.75</a:t>
                      </a:r>
                      <a:endParaRPr lang="en-US" sz="1000" b="0"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-18,500.00</a:t>
                      </a:r>
                      <a:endParaRPr lang="en-US" sz="1000" b="0"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-17.05%</a:t>
                      </a:r>
                      <a:endParaRPr lang="en-US" sz="1000" b="1" i="0" u="none" strike="noStrike">
                        <a:solidFill>
                          <a:srgbClr val="203764"/>
                        </a:solidFill>
                        <a:effectLst/>
                        <a:latin typeface="MS Serif"/>
                      </a:endParaRPr>
                    </a:p>
                  </a:txBody>
                  <a:tcPr marL="0" marR="0" marT="0" marB="0" anchor="b">
                    <a:noFill/>
                  </a:tcPr>
                </a:tc>
                <a:extLst>
                  <a:ext uri="{0D108BD9-81ED-4DB2-BD59-A6C34878D82A}">
                    <a16:rowId xmlns:a16="http://schemas.microsoft.com/office/drawing/2014/main" val="1789136108"/>
                  </a:ext>
                </a:extLst>
              </a:tr>
              <a:tr h="178275">
                <a:tc>
                  <a:txBody>
                    <a:bodyPr/>
                    <a:lstStyle/>
                    <a:p>
                      <a:pPr algn="l" fontAlgn="b"/>
                      <a:r>
                        <a:rPr lang="en-US" sz="1000" u="none" strike="noStrike">
                          <a:effectLst/>
                        </a:rPr>
                        <a:t>Fines and Costs:Municipal court</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135,000.00</a:t>
                      </a:r>
                      <a:endParaRPr lang="en-US" sz="1000" b="0"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145,000.00</a:t>
                      </a:r>
                      <a:endParaRPr lang="en-US" sz="1000" b="0"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89,971.46</a:t>
                      </a:r>
                      <a:endParaRPr lang="en-US" sz="1000" b="0"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-10,000.00</a:t>
                      </a:r>
                      <a:endParaRPr lang="en-US" sz="1000" b="0"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-6.90%</a:t>
                      </a:r>
                      <a:endParaRPr lang="en-US" sz="1000" b="1" i="0" u="none" strike="noStrike">
                        <a:solidFill>
                          <a:srgbClr val="203764"/>
                        </a:solidFill>
                        <a:effectLst/>
                        <a:latin typeface="MS Serif"/>
                      </a:endParaRPr>
                    </a:p>
                  </a:txBody>
                  <a:tcPr marL="0" marR="0" marT="0" marB="0" anchor="b">
                    <a:noFill/>
                  </a:tcPr>
                </a:tc>
                <a:extLst>
                  <a:ext uri="{0D108BD9-81ED-4DB2-BD59-A6C34878D82A}">
                    <a16:rowId xmlns:a16="http://schemas.microsoft.com/office/drawing/2014/main" val="2793166321"/>
                  </a:ext>
                </a:extLst>
              </a:tr>
              <a:tr h="178275">
                <a:tc>
                  <a:txBody>
                    <a:bodyPr/>
                    <a:lstStyle/>
                    <a:p>
                      <a:pPr algn="l" fontAlgn="b"/>
                      <a:r>
                        <a:rPr lang="en-US" sz="1000" u="none" strike="noStrike">
                          <a:effectLst/>
                        </a:rPr>
                        <a:t>Interest and Costs on Taxes</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34,000.00</a:t>
                      </a:r>
                      <a:endParaRPr lang="en-US" sz="1000" b="0"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32,000.00</a:t>
                      </a:r>
                      <a:endParaRPr lang="en-US" sz="1000" b="0"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24,861.89</a:t>
                      </a:r>
                      <a:endParaRPr lang="en-US" sz="1000" b="0"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2,000.00</a:t>
                      </a:r>
                      <a:endParaRPr lang="en-US" sz="1000" b="0"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6.25%</a:t>
                      </a:r>
                      <a:endParaRPr lang="en-US" sz="1000" b="1" i="0" u="none" strike="noStrike">
                        <a:solidFill>
                          <a:srgbClr val="203764"/>
                        </a:solidFill>
                        <a:effectLst/>
                        <a:latin typeface="MS Serif"/>
                      </a:endParaRPr>
                    </a:p>
                  </a:txBody>
                  <a:tcPr marL="0" marR="0" marT="0" marB="0" anchor="b">
                    <a:noFill/>
                  </a:tcPr>
                </a:tc>
                <a:extLst>
                  <a:ext uri="{0D108BD9-81ED-4DB2-BD59-A6C34878D82A}">
                    <a16:rowId xmlns:a16="http://schemas.microsoft.com/office/drawing/2014/main" val="3001465667"/>
                  </a:ext>
                </a:extLst>
              </a:tr>
              <a:tr h="178275">
                <a:tc>
                  <a:txBody>
                    <a:bodyPr/>
                    <a:lstStyle/>
                    <a:p>
                      <a:pPr algn="l" fontAlgn="b"/>
                      <a:r>
                        <a:rPr lang="en-US" sz="1000" u="none" strike="noStrike">
                          <a:effectLst/>
                        </a:rPr>
                        <a:t>Interest on Investments and Deposits</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19,000.00</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17,000.00</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20,262.38</a:t>
                      </a:r>
                      <a:endParaRPr lang="en-US" sz="1000" b="0"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2,000.00</a:t>
                      </a:r>
                      <a:endParaRPr lang="en-US" sz="1000" b="0"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11.76%</a:t>
                      </a:r>
                      <a:endParaRPr lang="en-US" sz="1000" b="1" i="0" u="none" strike="noStrike">
                        <a:solidFill>
                          <a:srgbClr val="203764"/>
                        </a:solidFill>
                        <a:effectLst/>
                        <a:latin typeface="MS Serif"/>
                      </a:endParaRPr>
                    </a:p>
                  </a:txBody>
                  <a:tcPr marL="0" marR="0" marT="0" marB="0" anchor="b">
                    <a:noFill/>
                  </a:tcPr>
                </a:tc>
                <a:extLst>
                  <a:ext uri="{0D108BD9-81ED-4DB2-BD59-A6C34878D82A}">
                    <a16:rowId xmlns:a16="http://schemas.microsoft.com/office/drawing/2014/main" val="3113148699"/>
                  </a:ext>
                </a:extLst>
              </a:tr>
              <a:tr h="178275">
                <a:tc>
                  <a:txBody>
                    <a:bodyPr/>
                    <a:lstStyle/>
                    <a:p>
                      <a:pPr algn="l" fontAlgn="b"/>
                      <a:r>
                        <a:rPr lang="en-US" sz="1000" u="none" strike="noStrike">
                          <a:effectLst/>
                        </a:rPr>
                        <a:t>Cable Franchise Fee</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70,000.00</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70,000.00</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73,364.78</a:t>
                      </a:r>
                      <a:endParaRPr lang="en-US" sz="1000" b="0"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0.00</a:t>
                      </a:r>
                      <a:endParaRPr lang="en-US" sz="1000" b="0"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0.00%</a:t>
                      </a:r>
                      <a:endParaRPr lang="en-US" sz="1000" b="1" i="0" u="none" strike="noStrike">
                        <a:solidFill>
                          <a:srgbClr val="203764"/>
                        </a:solidFill>
                        <a:effectLst/>
                        <a:latin typeface="MS Serif"/>
                      </a:endParaRPr>
                    </a:p>
                  </a:txBody>
                  <a:tcPr marL="0" marR="0" marT="0" marB="0" anchor="b">
                    <a:noFill/>
                  </a:tcPr>
                </a:tc>
                <a:extLst>
                  <a:ext uri="{0D108BD9-81ED-4DB2-BD59-A6C34878D82A}">
                    <a16:rowId xmlns:a16="http://schemas.microsoft.com/office/drawing/2014/main" val="4066368652"/>
                  </a:ext>
                </a:extLst>
              </a:tr>
              <a:tr h="185131">
                <a:tc>
                  <a:txBody>
                    <a:bodyPr/>
                    <a:lstStyle/>
                    <a:p>
                      <a:pPr algn="l" fontAlgn="b"/>
                      <a:r>
                        <a:rPr lang="en-US" sz="1000" u="none" strike="noStrike">
                          <a:effectLst/>
                        </a:rPr>
                        <a:t>Mobile Tower Fee</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40,000.00</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40,000.00</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41,364.78</a:t>
                      </a:r>
                      <a:endParaRPr lang="en-US" sz="1000" b="0"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0.00</a:t>
                      </a:r>
                      <a:endParaRPr lang="en-US" sz="1000" b="0"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0.00%</a:t>
                      </a:r>
                      <a:endParaRPr lang="en-US" sz="1000" b="1" i="0" u="none" strike="noStrike">
                        <a:solidFill>
                          <a:srgbClr val="203764"/>
                        </a:solidFill>
                        <a:effectLst/>
                        <a:latin typeface="MS Serif"/>
                      </a:endParaRPr>
                    </a:p>
                  </a:txBody>
                  <a:tcPr marL="0" marR="0" marT="0" marB="0" anchor="b">
                    <a:noFill/>
                  </a:tcPr>
                </a:tc>
                <a:extLst>
                  <a:ext uri="{0D108BD9-81ED-4DB2-BD59-A6C34878D82A}">
                    <a16:rowId xmlns:a16="http://schemas.microsoft.com/office/drawing/2014/main" val="1169301715"/>
                  </a:ext>
                </a:extLst>
              </a:tr>
              <a:tr h="178275">
                <a:tc>
                  <a:txBody>
                    <a:bodyPr/>
                    <a:lstStyle/>
                    <a:p>
                      <a:pPr algn="l" fontAlgn="b"/>
                      <a:r>
                        <a:rPr lang="en-US" sz="1000" u="none" strike="noStrike">
                          <a:effectLst/>
                        </a:rPr>
                        <a:t>State Aid  Energy Receipts Tax  </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381,641.00</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381,641.00</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381,641.00</a:t>
                      </a:r>
                      <a:endParaRPr lang="en-US" sz="1000" b="1"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0.00</a:t>
                      </a:r>
                      <a:endParaRPr lang="en-US" sz="1000" b="1"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0.00%</a:t>
                      </a:r>
                      <a:endParaRPr lang="en-US" sz="1000" b="1" i="0" u="none" strike="noStrike">
                        <a:solidFill>
                          <a:srgbClr val="203764"/>
                        </a:solidFill>
                        <a:effectLst/>
                        <a:latin typeface="MS Serif"/>
                      </a:endParaRPr>
                    </a:p>
                  </a:txBody>
                  <a:tcPr marL="0" marR="0" marT="0" marB="0" anchor="b">
                    <a:noFill/>
                  </a:tcPr>
                </a:tc>
                <a:extLst>
                  <a:ext uri="{0D108BD9-81ED-4DB2-BD59-A6C34878D82A}">
                    <a16:rowId xmlns:a16="http://schemas.microsoft.com/office/drawing/2014/main" val="218542715"/>
                  </a:ext>
                </a:extLst>
              </a:tr>
              <a:tr h="185131">
                <a:tc>
                  <a:txBody>
                    <a:bodyPr/>
                    <a:lstStyle/>
                    <a:p>
                      <a:pPr algn="l" fontAlgn="b"/>
                      <a:r>
                        <a:rPr lang="en-US" sz="1000" u="none" strike="noStrike">
                          <a:effectLst/>
                        </a:rPr>
                        <a:t>Uniform Construction Code Fees</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220,000.00</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220,000.00</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119,968.00</a:t>
                      </a:r>
                      <a:endParaRPr lang="en-US" sz="1000" b="1"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0.00</a:t>
                      </a:r>
                      <a:endParaRPr lang="en-US" sz="1000" b="1"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0.00%</a:t>
                      </a:r>
                      <a:endParaRPr lang="en-US" sz="1000" b="1" i="0" u="none" strike="noStrike">
                        <a:solidFill>
                          <a:srgbClr val="203764"/>
                        </a:solidFill>
                        <a:effectLst/>
                        <a:latin typeface="MS Serif"/>
                      </a:endParaRPr>
                    </a:p>
                  </a:txBody>
                  <a:tcPr marL="0" marR="0" marT="0" marB="0" anchor="b">
                    <a:noFill/>
                  </a:tcPr>
                </a:tc>
                <a:extLst>
                  <a:ext uri="{0D108BD9-81ED-4DB2-BD59-A6C34878D82A}">
                    <a16:rowId xmlns:a16="http://schemas.microsoft.com/office/drawing/2014/main" val="118004054"/>
                  </a:ext>
                </a:extLst>
              </a:tr>
              <a:tr h="185131">
                <a:tc>
                  <a:txBody>
                    <a:bodyPr/>
                    <a:lstStyle/>
                    <a:p>
                      <a:pPr algn="l" fontAlgn="b"/>
                      <a:r>
                        <a:rPr lang="en-US" sz="1000" u="none" strike="noStrike">
                          <a:effectLst/>
                        </a:rPr>
                        <a:t> Grants</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47,583.29</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127,030.77</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127,030.77</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-79,447.48</a:t>
                      </a:r>
                      <a:endParaRPr lang="en-US" sz="1000" b="1"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-62.54%</a:t>
                      </a:r>
                      <a:endParaRPr lang="en-US" sz="1000" b="1" i="0" u="none" strike="noStrike">
                        <a:solidFill>
                          <a:srgbClr val="203764"/>
                        </a:solidFill>
                        <a:effectLst/>
                        <a:latin typeface="MS Serif"/>
                      </a:endParaRPr>
                    </a:p>
                  </a:txBody>
                  <a:tcPr marL="0" marR="0" marT="0" marB="0" anchor="b">
                    <a:noFill/>
                  </a:tcPr>
                </a:tc>
                <a:extLst>
                  <a:ext uri="{0D108BD9-81ED-4DB2-BD59-A6C34878D82A}">
                    <a16:rowId xmlns:a16="http://schemas.microsoft.com/office/drawing/2014/main" val="2795986310"/>
                  </a:ext>
                </a:extLst>
              </a:tr>
              <a:tr h="185131">
                <a:tc>
                  <a:txBody>
                    <a:bodyPr/>
                    <a:lstStyle/>
                    <a:p>
                      <a:pPr algn="l" fontAlgn="b"/>
                      <a:r>
                        <a:rPr lang="en-US" sz="1000" u="none" strike="noStrike">
                          <a:effectLst/>
                        </a:rPr>
                        <a:t>Special Items of revenue</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128,971.80</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116,000.00</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124,416.91</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12,971.80</a:t>
                      </a:r>
                      <a:endParaRPr lang="en-US" sz="1000" b="1"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11.18%</a:t>
                      </a:r>
                      <a:endParaRPr lang="en-US" sz="1000" b="1" i="0" u="none" strike="noStrike">
                        <a:solidFill>
                          <a:srgbClr val="203764"/>
                        </a:solidFill>
                        <a:effectLst/>
                        <a:latin typeface="MS Serif"/>
                      </a:endParaRPr>
                    </a:p>
                  </a:txBody>
                  <a:tcPr marL="0" marR="0" marT="0" marB="0" anchor="b">
                    <a:noFill/>
                  </a:tcPr>
                </a:tc>
                <a:extLst>
                  <a:ext uri="{0D108BD9-81ED-4DB2-BD59-A6C34878D82A}">
                    <a16:rowId xmlns:a16="http://schemas.microsoft.com/office/drawing/2014/main" val="3374167597"/>
                  </a:ext>
                </a:extLst>
              </a:tr>
              <a:tr h="178275">
                <a:tc>
                  <a:txBody>
                    <a:bodyPr/>
                    <a:lstStyle/>
                    <a:p>
                      <a:pPr algn="l" fontAlgn="b"/>
                      <a:r>
                        <a:rPr lang="en-US" sz="1000" u="none" strike="noStrike">
                          <a:effectLst/>
                        </a:rPr>
                        <a:t> </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 </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 </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 </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 </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 </a:t>
                      </a:r>
                      <a:endParaRPr lang="en-US" sz="1000" b="0" i="0" u="none" strike="noStrike">
                        <a:solidFill>
                          <a:srgbClr val="000000"/>
                        </a:solidFill>
                        <a:effectLst/>
                        <a:latin typeface="MS Serif"/>
                      </a:endParaRPr>
                    </a:p>
                  </a:txBody>
                  <a:tcPr marL="0" marR="0" marT="0" marB="0" anchor="b">
                    <a:noFill/>
                  </a:tcPr>
                </a:tc>
                <a:extLst>
                  <a:ext uri="{0D108BD9-81ED-4DB2-BD59-A6C34878D82A}">
                    <a16:rowId xmlns:a16="http://schemas.microsoft.com/office/drawing/2014/main" val="2451084177"/>
                  </a:ext>
                </a:extLst>
              </a:tr>
              <a:tr h="185131">
                <a:tc>
                  <a:txBody>
                    <a:bodyPr/>
                    <a:lstStyle/>
                    <a:p>
                      <a:pPr algn="l" fontAlgn="b"/>
                      <a:r>
                        <a:rPr lang="en-US" sz="1000" u="none" strike="noStrike">
                          <a:effectLst/>
                        </a:rPr>
                        <a:t>Total Miscellaneous Revenues</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2,208,696.09</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2,299,671.77</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2,096,826.22</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-90,975.68</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-3.96%</a:t>
                      </a:r>
                      <a:endParaRPr lang="en-US" sz="1000" b="1" i="0" u="none" strike="noStrike">
                        <a:solidFill>
                          <a:srgbClr val="203764"/>
                        </a:solidFill>
                        <a:effectLst/>
                        <a:latin typeface="MS Serif"/>
                      </a:endParaRPr>
                    </a:p>
                  </a:txBody>
                  <a:tcPr marL="0" marR="0" marT="0" marB="0" anchor="b">
                    <a:noFill/>
                  </a:tcPr>
                </a:tc>
                <a:extLst>
                  <a:ext uri="{0D108BD9-81ED-4DB2-BD59-A6C34878D82A}">
                    <a16:rowId xmlns:a16="http://schemas.microsoft.com/office/drawing/2014/main" val="4210191447"/>
                  </a:ext>
                </a:extLst>
              </a:tr>
              <a:tr h="178275">
                <a:tc>
                  <a:txBody>
                    <a:bodyPr/>
                    <a:lstStyle/>
                    <a:p>
                      <a:pPr algn="l" fontAlgn="b"/>
                      <a:endParaRPr lang="en-US" sz="8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 </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 </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 </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 </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 </a:t>
                      </a:r>
                      <a:endParaRPr lang="en-US" sz="1000" b="0" i="0" u="none" strike="noStrike">
                        <a:solidFill>
                          <a:srgbClr val="000000"/>
                        </a:solidFill>
                        <a:effectLst/>
                        <a:latin typeface="MS Serif"/>
                      </a:endParaRPr>
                    </a:p>
                  </a:txBody>
                  <a:tcPr marL="0" marR="0" marT="0" marB="0" anchor="b">
                    <a:noFill/>
                  </a:tcPr>
                </a:tc>
                <a:extLst>
                  <a:ext uri="{0D108BD9-81ED-4DB2-BD59-A6C34878D82A}">
                    <a16:rowId xmlns:a16="http://schemas.microsoft.com/office/drawing/2014/main" val="2262906750"/>
                  </a:ext>
                </a:extLst>
              </a:tr>
              <a:tr h="185131">
                <a:tc>
                  <a:txBody>
                    <a:bodyPr/>
                    <a:lstStyle/>
                    <a:p>
                      <a:pPr algn="l" fontAlgn="b"/>
                      <a:r>
                        <a:rPr lang="en-US" sz="1000" u="none" strike="noStrike">
                          <a:effectLst/>
                        </a:rPr>
                        <a:t>4. Receipts from Delinquent Taxes</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100,000.00</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65,000.00</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86,229.10</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35,000.00</a:t>
                      </a:r>
                      <a:endParaRPr lang="en-US" sz="1000" b="1"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53.85%</a:t>
                      </a:r>
                      <a:endParaRPr lang="en-US" sz="1000" b="1" i="0" u="none" strike="noStrike">
                        <a:solidFill>
                          <a:srgbClr val="203764"/>
                        </a:solidFill>
                        <a:effectLst/>
                        <a:latin typeface="MS Serif"/>
                      </a:endParaRPr>
                    </a:p>
                  </a:txBody>
                  <a:tcPr marL="0" marR="0" marT="0" marB="0" anchor="b">
                    <a:noFill/>
                  </a:tcPr>
                </a:tc>
                <a:extLst>
                  <a:ext uri="{0D108BD9-81ED-4DB2-BD59-A6C34878D82A}">
                    <a16:rowId xmlns:a16="http://schemas.microsoft.com/office/drawing/2014/main" val="3508373194"/>
                  </a:ext>
                </a:extLst>
              </a:tr>
              <a:tr h="178275">
                <a:tc>
                  <a:txBody>
                    <a:bodyPr/>
                    <a:lstStyle/>
                    <a:p>
                      <a:pPr algn="l" fontAlgn="b"/>
                      <a:r>
                        <a:rPr lang="en-US" sz="1000" u="none" strike="noStrike">
                          <a:effectLst/>
                        </a:rPr>
                        <a:t> </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 </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 </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 </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 </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 </a:t>
                      </a:r>
                      <a:endParaRPr lang="en-US" sz="1000" b="1" i="0" u="none" strike="noStrike">
                        <a:solidFill>
                          <a:srgbClr val="000000"/>
                        </a:solidFill>
                        <a:effectLst/>
                        <a:latin typeface="MS Serif"/>
                      </a:endParaRPr>
                    </a:p>
                  </a:txBody>
                  <a:tcPr marL="0" marR="0" marT="0" marB="0" anchor="b">
                    <a:noFill/>
                  </a:tcPr>
                </a:tc>
                <a:extLst>
                  <a:ext uri="{0D108BD9-81ED-4DB2-BD59-A6C34878D82A}">
                    <a16:rowId xmlns:a16="http://schemas.microsoft.com/office/drawing/2014/main" val="857537217"/>
                  </a:ext>
                </a:extLst>
              </a:tr>
              <a:tr h="185131">
                <a:tc>
                  <a:txBody>
                    <a:bodyPr/>
                    <a:lstStyle/>
                    <a:p>
                      <a:pPr algn="l" fontAlgn="b"/>
                      <a:r>
                        <a:rPr lang="en-US" sz="1000" u="none" strike="noStrike">
                          <a:effectLst/>
                        </a:rPr>
                        <a:t>5.  Subtotal General Revenues</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2,308,696.09</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2,364,671.77</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2,183,055.32</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-55,975.68</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-2.37%</a:t>
                      </a:r>
                      <a:endParaRPr lang="en-US" sz="1000" b="1" i="0" u="none" strike="noStrike">
                        <a:solidFill>
                          <a:srgbClr val="203764"/>
                        </a:solidFill>
                        <a:effectLst/>
                        <a:latin typeface="MS Serif"/>
                      </a:endParaRPr>
                    </a:p>
                  </a:txBody>
                  <a:tcPr marL="0" marR="0" marT="0" marB="0" anchor="b">
                    <a:noFill/>
                  </a:tcPr>
                </a:tc>
                <a:extLst>
                  <a:ext uri="{0D108BD9-81ED-4DB2-BD59-A6C34878D82A}">
                    <a16:rowId xmlns:a16="http://schemas.microsoft.com/office/drawing/2014/main" val="1376095072"/>
                  </a:ext>
                </a:extLst>
              </a:tr>
              <a:tr h="178275">
                <a:tc>
                  <a:txBody>
                    <a:bodyPr/>
                    <a:lstStyle/>
                    <a:p>
                      <a:pPr algn="l" fontAlgn="b"/>
                      <a:r>
                        <a:rPr lang="en-US" sz="1000" u="none" strike="noStrike">
                          <a:effectLst/>
                        </a:rPr>
                        <a:t> </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 </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 </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 </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 </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 </a:t>
                      </a:r>
                      <a:endParaRPr lang="en-US" sz="1000" b="0" i="0" u="none" strike="noStrike">
                        <a:solidFill>
                          <a:srgbClr val="000000"/>
                        </a:solidFill>
                        <a:effectLst/>
                        <a:latin typeface="MS Serif"/>
                      </a:endParaRPr>
                    </a:p>
                  </a:txBody>
                  <a:tcPr marL="0" marR="0" marT="0" marB="0" anchor="b">
                    <a:noFill/>
                  </a:tcPr>
                </a:tc>
                <a:extLst>
                  <a:ext uri="{0D108BD9-81ED-4DB2-BD59-A6C34878D82A}">
                    <a16:rowId xmlns:a16="http://schemas.microsoft.com/office/drawing/2014/main" val="3183064690"/>
                  </a:ext>
                </a:extLst>
              </a:tr>
              <a:tr h="185131">
                <a:tc>
                  <a:txBody>
                    <a:bodyPr/>
                    <a:lstStyle/>
                    <a:p>
                      <a:pPr algn="l" fontAlgn="b"/>
                      <a:r>
                        <a:rPr lang="en-US" sz="1000" u="none" strike="noStrike">
                          <a:effectLst/>
                        </a:rPr>
                        <a:t>6.Amount to be Raised by Taxes        </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7,630,229.78</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7,490,786.87</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7,906,197.99</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139,442.91</a:t>
                      </a:r>
                      <a:endParaRPr lang="en-US" sz="1000" b="1" i="0" u="none" strike="noStrike">
                        <a:solidFill>
                          <a:srgbClr val="203764"/>
                        </a:solidFill>
                        <a:effectLst/>
                        <a:latin typeface="MS Serif"/>
                      </a:endParaRPr>
                    </a:p>
                  </a:txBody>
                  <a:tcPr marL="0" marR="0" marT="0" marB="0" anchor="b">
                    <a:noFill/>
                  </a:tcPr>
                </a:tc>
                <a:tc>
                  <a:txBody>
                    <a:bodyPr/>
                    <a:lstStyle/>
                    <a:p>
                      <a:pPr algn="r" fontAlgn="b"/>
                      <a:r>
                        <a:rPr lang="en-US" sz="1000" u="none" strike="noStrike">
                          <a:effectLst/>
                        </a:rPr>
                        <a:t>1.86%</a:t>
                      </a:r>
                      <a:endParaRPr lang="en-US" sz="1000" b="1" i="0" u="none" strike="noStrike">
                        <a:solidFill>
                          <a:srgbClr val="203764"/>
                        </a:solidFill>
                        <a:effectLst/>
                        <a:latin typeface="MS Serif"/>
                      </a:endParaRPr>
                    </a:p>
                  </a:txBody>
                  <a:tcPr marL="0" marR="0" marT="0" marB="0" anchor="b">
                    <a:noFill/>
                  </a:tcPr>
                </a:tc>
                <a:extLst>
                  <a:ext uri="{0D108BD9-81ED-4DB2-BD59-A6C34878D82A}">
                    <a16:rowId xmlns:a16="http://schemas.microsoft.com/office/drawing/2014/main" val="2925631137"/>
                  </a:ext>
                </a:extLst>
              </a:tr>
              <a:tr h="178275">
                <a:tc>
                  <a:txBody>
                    <a:bodyPr/>
                    <a:lstStyle/>
                    <a:p>
                      <a:pPr algn="l" fontAlgn="b"/>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 </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 </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 </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 </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 </a:t>
                      </a:r>
                      <a:endParaRPr lang="en-US" sz="1000" b="0" i="0" u="none" strike="noStrike">
                        <a:solidFill>
                          <a:srgbClr val="000000"/>
                        </a:solidFill>
                        <a:effectLst/>
                        <a:latin typeface="MS Serif"/>
                      </a:endParaRPr>
                    </a:p>
                  </a:txBody>
                  <a:tcPr marL="0" marR="0" marT="0" marB="0" anchor="b">
                    <a:noFill/>
                  </a:tcPr>
                </a:tc>
                <a:extLst>
                  <a:ext uri="{0D108BD9-81ED-4DB2-BD59-A6C34878D82A}">
                    <a16:rowId xmlns:a16="http://schemas.microsoft.com/office/drawing/2014/main" val="2586978662"/>
                  </a:ext>
                </a:extLst>
              </a:tr>
              <a:tr h="178275">
                <a:tc>
                  <a:txBody>
                    <a:bodyPr/>
                    <a:lstStyle/>
                    <a:p>
                      <a:pPr algn="l" fontAlgn="b"/>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 </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 </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 </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 </a:t>
                      </a:r>
                      <a:endParaRPr lang="en-US" sz="1000" b="0"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 </a:t>
                      </a:r>
                      <a:endParaRPr lang="en-US" sz="1000" b="0" i="0" u="none" strike="noStrike">
                        <a:solidFill>
                          <a:srgbClr val="000000"/>
                        </a:solidFill>
                        <a:effectLst/>
                        <a:latin typeface="MS Serif"/>
                      </a:endParaRPr>
                    </a:p>
                  </a:txBody>
                  <a:tcPr marL="0" marR="0" marT="0" marB="0" anchor="b">
                    <a:noFill/>
                  </a:tcPr>
                </a:tc>
                <a:extLst>
                  <a:ext uri="{0D108BD9-81ED-4DB2-BD59-A6C34878D82A}">
                    <a16:rowId xmlns:a16="http://schemas.microsoft.com/office/drawing/2014/main" val="151732768"/>
                  </a:ext>
                </a:extLst>
              </a:tr>
              <a:tr h="185131">
                <a:tc>
                  <a:txBody>
                    <a:bodyPr/>
                    <a:lstStyle/>
                    <a:p>
                      <a:pPr algn="l" fontAlgn="b"/>
                      <a:r>
                        <a:rPr lang="en-US" sz="1000" u="none" strike="noStrike">
                          <a:effectLst/>
                        </a:rPr>
                        <a:t>7.Total General Revenues</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9,938,925.87</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dirty="0">
                          <a:effectLst/>
                        </a:rPr>
                        <a:t>9,855,458.64</a:t>
                      </a:r>
                      <a:endParaRPr lang="en-US" sz="1000" b="1" i="0" u="none" strike="noStrike" dirty="0">
                        <a:solidFill>
                          <a:srgbClr val="000000"/>
                        </a:solidFill>
                        <a:effectLst/>
                        <a:latin typeface="MS Serif"/>
                      </a:endParaRPr>
                    </a:p>
                  </a:txBody>
                  <a:tcPr marL="0" marR="0" marT="0" marB="0" anchor="b">
                    <a:noFill/>
                  </a:tcPr>
                </a:tc>
                <a:tc>
                  <a:txBody>
                    <a:bodyPr/>
                    <a:lstStyle/>
                    <a:p>
                      <a:pPr algn="r" fontAlgn="b"/>
                      <a:r>
                        <a:rPr lang="en-US" sz="1000" u="none" strike="noStrike">
                          <a:effectLst/>
                        </a:rPr>
                        <a:t>10,089,253.31</a:t>
                      </a:r>
                      <a:endParaRPr lang="en-US" sz="1000" b="1" i="0" u="none" strike="noStrike">
                        <a:solidFill>
                          <a:srgbClr val="000000"/>
                        </a:solidFill>
                        <a:effectLst/>
                        <a:latin typeface="MS Serif"/>
                      </a:endParaRPr>
                    </a:p>
                  </a:txBody>
                  <a:tcPr marL="0" marR="0" marT="0" marB="0" anchor="b">
                    <a:noFill/>
                  </a:tcPr>
                </a:tc>
                <a:tc>
                  <a:txBody>
                    <a:bodyPr/>
                    <a:lstStyle/>
                    <a:p>
                      <a:pPr algn="r" fontAlgn="b"/>
                      <a:r>
                        <a:rPr lang="en-US" sz="1000" u="none" strike="noStrike">
                          <a:effectLst/>
                        </a:rPr>
                        <a:t>83,467.23</a:t>
                      </a:r>
                      <a:endParaRPr lang="en-US" sz="1000" b="1" i="0" u="none" strike="noStrike">
                        <a:solidFill>
                          <a:srgbClr val="203764"/>
                        </a:solidFill>
                        <a:effectLst/>
                        <a:latin typeface="MS Serif"/>
                      </a:endParaRPr>
                    </a:p>
                  </a:txBody>
                  <a:tcPr marL="0" marR="0" marT="0" marB="0" anchor="b">
                    <a:noFill/>
                  </a:tcPr>
                </a:tc>
                <a:tc>
                  <a:txBody>
                    <a:bodyPr/>
                    <a:lstStyle/>
                    <a:p>
                      <a:pPr algn="r" fontAlgn="b"/>
                      <a:r>
                        <a:rPr lang="en-US" sz="1000" u="none" strike="noStrike" dirty="0">
                          <a:effectLst/>
                        </a:rPr>
                        <a:t>0.85%</a:t>
                      </a:r>
                      <a:endParaRPr lang="en-US" sz="1000" b="1" i="0" u="none" strike="noStrike" dirty="0">
                        <a:solidFill>
                          <a:srgbClr val="203764"/>
                        </a:solidFill>
                        <a:effectLst/>
                        <a:latin typeface="MS Serif"/>
                      </a:endParaRPr>
                    </a:p>
                  </a:txBody>
                  <a:tcPr marL="0" marR="0" marT="0" marB="0" anchor="b">
                    <a:noFill/>
                  </a:tcPr>
                </a:tc>
                <a:extLst>
                  <a:ext uri="{0D108BD9-81ED-4DB2-BD59-A6C34878D82A}">
                    <a16:rowId xmlns:a16="http://schemas.microsoft.com/office/drawing/2014/main" val="871502635"/>
                  </a:ext>
                </a:extLst>
              </a:tr>
            </a:tbl>
          </a:graphicData>
        </a:graphic>
      </p:graphicFrame>
    </p:spTree>
    <p:extLst>
      <p:ext uri="{BB962C8B-B14F-4D97-AF65-F5344CB8AC3E}">
        <p14:creationId xmlns:p14="http://schemas.microsoft.com/office/powerpoint/2010/main" val="2859352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7057957-CEC5-449D-843E-7A8124DB7D7F}"/>
              </a:ext>
            </a:extLst>
          </p:cNvPr>
          <p:cNvSpPr>
            <a:spLocks noGrp="1"/>
          </p:cNvSpPr>
          <p:nvPr>
            <p:ph type="title"/>
          </p:nvPr>
        </p:nvSpPr>
        <p:spPr>
          <a:xfrm>
            <a:off x="457200" y="1203960"/>
            <a:ext cx="8229600" cy="777240"/>
          </a:xfrm>
        </p:spPr>
        <p:txBody>
          <a:bodyPr>
            <a:normAutofit fontScale="90000"/>
          </a:bodyPr>
          <a:lstStyle/>
          <a:p>
            <a:r>
              <a:rPr lang="en-US" dirty="0"/>
              <a:t>Projected Borough Tax By Assessment</a:t>
            </a:r>
          </a:p>
        </p:txBody>
      </p:sp>
      <p:graphicFrame>
        <p:nvGraphicFramePr>
          <p:cNvPr id="11" name="Object 10">
            <a:extLst>
              <a:ext uri="{FF2B5EF4-FFF2-40B4-BE49-F238E27FC236}">
                <a16:creationId xmlns:a16="http://schemas.microsoft.com/office/drawing/2014/main" id="{097F7353-88AD-4073-96AA-BFD30D5565CC}"/>
              </a:ext>
            </a:extLst>
          </p:cNvPr>
          <p:cNvGraphicFramePr>
            <a:graphicFrameLocks noChangeAspect="1"/>
          </p:cNvGraphicFramePr>
          <p:nvPr>
            <p:extLst>
              <p:ext uri="{D42A27DB-BD31-4B8C-83A1-F6EECF244321}">
                <p14:modId xmlns:p14="http://schemas.microsoft.com/office/powerpoint/2010/main" val="3885342527"/>
              </p:ext>
            </p:extLst>
          </p:nvPr>
        </p:nvGraphicFramePr>
        <p:xfrm>
          <a:off x="1127760" y="2057401"/>
          <a:ext cx="6659880" cy="4800600"/>
        </p:xfrm>
        <a:graphic>
          <a:graphicData uri="http://schemas.openxmlformats.org/presentationml/2006/ole">
            <mc:AlternateContent xmlns:mc="http://schemas.openxmlformats.org/markup-compatibility/2006">
              <mc:Choice xmlns:v="urn:schemas-microsoft-com:vml" Requires="v">
                <p:oleObj name="Worksheet" r:id="rId3" imgW="5478745" imgH="5135864" progId="Excel.Sheet.12">
                  <p:embed/>
                </p:oleObj>
              </mc:Choice>
              <mc:Fallback>
                <p:oleObj name="Worksheet" r:id="rId3" imgW="5478745" imgH="5135864" progId="Excel.Sheet.12">
                  <p:embed/>
                  <p:pic>
                    <p:nvPicPr>
                      <p:cNvPr id="0" name=""/>
                      <p:cNvPicPr/>
                      <p:nvPr/>
                    </p:nvPicPr>
                    <p:blipFill>
                      <a:blip r:embed="rId4"/>
                      <a:stretch>
                        <a:fillRect/>
                      </a:stretch>
                    </p:blipFill>
                    <p:spPr>
                      <a:xfrm>
                        <a:off x="1127760" y="2057401"/>
                        <a:ext cx="6659880" cy="4800600"/>
                      </a:xfrm>
                      <a:prstGeom prst="rect">
                        <a:avLst/>
                      </a:prstGeom>
                    </p:spPr>
                  </p:pic>
                </p:oleObj>
              </mc:Fallback>
            </mc:AlternateContent>
          </a:graphicData>
        </a:graphic>
      </p:graphicFrame>
    </p:spTree>
    <p:extLst>
      <p:ext uri="{BB962C8B-B14F-4D97-AF65-F5344CB8AC3E}">
        <p14:creationId xmlns:p14="http://schemas.microsoft.com/office/powerpoint/2010/main" val="2688404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89017B2-B735-439A-AFC3-F5E4194421B3}"/>
              </a:ext>
            </a:extLst>
          </p:cNvPr>
          <p:cNvSpPr>
            <a:spLocks noGrp="1"/>
          </p:cNvSpPr>
          <p:nvPr>
            <p:ph type="title"/>
          </p:nvPr>
        </p:nvSpPr>
        <p:spPr>
          <a:xfrm>
            <a:off x="457200" y="1257300"/>
            <a:ext cx="8229600" cy="385069"/>
          </a:xfrm>
        </p:spPr>
        <p:txBody>
          <a:bodyPr>
            <a:normAutofit fontScale="90000"/>
          </a:bodyPr>
          <a:lstStyle/>
          <a:p>
            <a:r>
              <a:rPr lang="en-US" dirty="0"/>
              <a:t>Top 15 Operating Expenses </a:t>
            </a:r>
          </a:p>
        </p:txBody>
      </p:sp>
      <p:graphicFrame>
        <p:nvGraphicFramePr>
          <p:cNvPr id="4" name="Table 3">
            <a:extLst>
              <a:ext uri="{FF2B5EF4-FFF2-40B4-BE49-F238E27FC236}">
                <a16:creationId xmlns:a16="http://schemas.microsoft.com/office/drawing/2014/main" id="{E3F4A5CE-7F47-407D-9775-28971730F1F4}"/>
              </a:ext>
            </a:extLst>
          </p:cNvPr>
          <p:cNvGraphicFramePr>
            <a:graphicFrameLocks noGrp="1"/>
          </p:cNvGraphicFramePr>
          <p:nvPr>
            <p:extLst>
              <p:ext uri="{D42A27DB-BD31-4B8C-83A1-F6EECF244321}">
                <p14:modId xmlns:p14="http://schemas.microsoft.com/office/powerpoint/2010/main" val="2145088759"/>
              </p:ext>
            </p:extLst>
          </p:nvPr>
        </p:nvGraphicFramePr>
        <p:xfrm>
          <a:off x="186431" y="1642369"/>
          <a:ext cx="8876546" cy="5075843"/>
        </p:xfrm>
        <a:graphic>
          <a:graphicData uri="http://schemas.openxmlformats.org/drawingml/2006/table">
            <a:tbl>
              <a:tblPr>
                <a:tableStyleId>{5C22544A-7EE6-4342-B048-85BDC9FD1C3A}</a:tableStyleId>
              </a:tblPr>
              <a:tblGrid>
                <a:gridCol w="36164">
                  <a:extLst>
                    <a:ext uri="{9D8B030D-6E8A-4147-A177-3AD203B41FA5}">
                      <a16:colId xmlns:a16="http://schemas.microsoft.com/office/drawing/2014/main" val="1167205891"/>
                    </a:ext>
                  </a:extLst>
                </a:gridCol>
                <a:gridCol w="5390475">
                  <a:extLst>
                    <a:ext uri="{9D8B030D-6E8A-4147-A177-3AD203B41FA5}">
                      <a16:colId xmlns:a16="http://schemas.microsoft.com/office/drawing/2014/main" val="3340944818"/>
                    </a:ext>
                  </a:extLst>
                </a:gridCol>
                <a:gridCol w="1629123">
                  <a:extLst>
                    <a:ext uri="{9D8B030D-6E8A-4147-A177-3AD203B41FA5}">
                      <a16:colId xmlns:a16="http://schemas.microsoft.com/office/drawing/2014/main" val="741065324"/>
                    </a:ext>
                  </a:extLst>
                </a:gridCol>
                <a:gridCol w="1820784">
                  <a:extLst>
                    <a:ext uri="{9D8B030D-6E8A-4147-A177-3AD203B41FA5}">
                      <a16:colId xmlns:a16="http://schemas.microsoft.com/office/drawing/2014/main" val="516508508"/>
                    </a:ext>
                  </a:extLst>
                </a:gridCol>
              </a:tblGrid>
              <a:tr h="183663">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1002825445"/>
                  </a:ext>
                </a:extLst>
              </a:tr>
              <a:tr h="244609">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1100" b="1" i="0" u="none" strike="noStrike" dirty="0">
                        <a:solidFill>
                          <a:srgbClr val="000000"/>
                        </a:solidFill>
                        <a:effectLst/>
                        <a:latin typeface="Calibri" panose="020F0502020204030204" pitchFamily="34" charset="0"/>
                      </a:endParaRPr>
                    </a:p>
                  </a:txBody>
                  <a:tcPr marL="0" marR="0" marT="0" marB="0" anchor="b">
                    <a:noFill/>
                  </a:tcPr>
                </a:tc>
                <a:tc>
                  <a:txBody>
                    <a:bodyPr/>
                    <a:lstStyle/>
                    <a:p>
                      <a:pPr algn="ctr" fontAlgn="b"/>
                      <a:endParaRPr lang="en-US" sz="1100" b="1" i="0" u="none" strike="noStrike">
                        <a:solidFill>
                          <a:srgbClr val="000000"/>
                        </a:solidFill>
                        <a:effectLst/>
                        <a:latin typeface="Calibri" panose="020F0502020204030204" pitchFamily="34" charset="0"/>
                      </a:endParaRPr>
                    </a:p>
                  </a:txBody>
                  <a:tcPr marL="0" marR="0" marT="0" marB="0" anchor="b">
                    <a:noFill/>
                  </a:tcPr>
                </a:tc>
                <a:tc>
                  <a:txBody>
                    <a:bodyPr/>
                    <a:lstStyle/>
                    <a:p>
                      <a:pPr algn="ctr" fontAlgn="b"/>
                      <a:endParaRPr lang="en-US" sz="1100" b="1" i="0" u="none" strike="noStrike">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3911551486"/>
                  </a:ext>
                </a:extLst>
              </a:tr>
              <a:tr h="244609">
                <a:tc>
                  <a:txBody>
                    <a:bodyPr/>
                    <a:lstStyle/>
                    <a:p>
                      <a:pPr algn="r" fontAlgn="b"/>
                      <a:endParaRPr lang="en-US" sz="11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1262502248"/>
                  </a:ext>
                </a:extLst>
              </a:tr>
              <a:tr h="244609">
                <a:tc>
                  <a:txBody>
                    <a:bodyPr/>
                    <a:lstStyle/>
                    <a:p>
                      <a:pPr algn="r" fontAlgn="b"/>
                      <a:endParaRPr lang="en-US" sz="11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1967276988"/>
                  </a:ext>
                </a:extLst>
              </a:tr>
              <a:tr h="244609">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1564299797"/>
                  </a:ext>
                </a:extLst>
              </a:tr>
              <a:tr h="244609">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1474313865"/>
                  </a:ext>
                </a:extLst>
              </a:tr>
              <a:tr h="244609">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2439354926"/>
                  </a:ext>
                </a:extLst>
              </a:tr>
              <a:tr h="244609">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388733239"/>
                  </a:ext>
                </a:extLst>
              </a:tr>
              <a:tr h="244609">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1909575938"/>
                  </a:ext>
                </a:extLst>
              </a:tr>
              <a:tr h="244609">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2950898709"/>
                  </a:ext>
                </a:extLst>
              </a:tr>
              <a:tr h="244609">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3348825788"/>
                  </a:ext>
                </a:extLst>
              </a:tr>
              <a:tr h="244609">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2901930890"/>
                  </a:ext>
                </a:extLst>
              </a:tr>
              <a:tr h="244609">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3941906708"/>
                  </a:ext>
                </a:extLst>
              </a:tr>
              <a:tr h="244609">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1397861660"/>
                  </a:ext>
                </a:extLst>
              </a:tr>
              <a:tr h="244609">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2518989664"/>
                  </a:ext>
                </a:extLst>
              </a:tr>
              <a:tr h="244609">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48730244"/>
                  </a:ext>
                </a:extLst>
              </a:tr>
              <a:tr h="244609">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2070279253"/>
                  </a:ext>
                </a:extLst>
              </a:tr>
              <a:tr h="244609">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376877290"/>
                  </a:ext>
                </a:extLst>
              </a:tr>
              <a:tr h="244609">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1453651181"/>
                  </a:ext>
                </a:extLst>
              </a:tr>
              <a:tr h="244609">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2964678025"/>
                  </a:ext>
                </a:extLst>
              </a:tr>
              <a:tr h="244609">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noFill/>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2532188827"/>
                  </a:ext>
                </a:extLst>
              </a:tr>
            </a:tbl>
          </a:graphicData>
        </a:graphic>
      </p:graphicFrame>
      <p:graphicFrame>
        <p:nvGraphicFramePr>
          <p:cNvPr id="10" name="Object 9">
            <a:extLst>
              <a:ext uri="{FF2B5EF4-FFF2-40B4-BE49-F238E27FC236}">
                <a16:creationId xmlns:a16="http://schemas.microsoft.com/office/drawing/2014/main" id="{7C31D215-5F87-4374-B91E-7143E55B9ED2}"/>
              </a:ext>
            </a:extLst>
          </p:cNvPr>
          <p:cNvGraphicFramePr>
            <a:graphicFrameLocks noChangeAspect="1"/>
          </p:cNvGraphicFramePr>
          <p:nvPr>
            <p:extLst>
              <p:ext uri="{D42A27DB-BD31-4B8C-83A1-F6EECF244321}">
                <p14:modId xmlns:p14="http://schemas.microsoft.com/office/powerpoint/2010/main" val="3242493172"/>
              </p:ext>
            </p:extLst>
          </p:nvPr>
        </p:nvGraphicFramePr>
        <p:xfrm>
          <a:off x="983186" y="1943597"/>
          <a:ext cx="7796212" cy="4473386"/>
        </p:xfrm>
        <a:graphic>
          <a:graphicData uri="http://schemas.openxmlformats.org/presentationml/2006/ole">
            <mc:AlternateContent xmlns:mc="http://schemas.openxmlformats.org/markup-compatibility/2006">
              <mc:Choice xmlns:v="urn:schemas-microsoft-com:vml" Requires="v">
                <p:oleObj name="Worksheet" r:id="rId2" imgW="6202609" imgH="3482309" progId="Excel.Sheet.12">
                  <p:embed/>
                </p:oleObj>
              </mc:Choice>
              <mc:Fallback>
                <p:oleObj name="Worksheet" r:id="rId2" imgW="6202609" imgH="3482309" progId="Excel.Sheet.12">
                  <p:embed/>
                  <p:pic>
                    <p:nvPicPr>
                      <p:cNvPr id="0" name=""/>
                      <p:cNvPicPr/>
                      <p:nvPr/>
                    </p:nvPicPr>
                    <p:blipFill>
                      <a:blip r:embed="rId3"/>
                      <a:stretch>
                        <a:fillRect/>
                      </a:stretch>
                    </p:blipFill>
                    <p:spPr>
                      <a:xfrm>
                        <a:off x="983186" y="1943597"/>
                        <a:ext cx="7796212" cy="4473386"/>
                      </a:xfrm>
                      <a:prstGeom prst="rect">
                        <a:avLst/>
                      </a:prstGeom>
                    </p:spPr>
                  </p:pic>
                </p:oleObj>
              </mc:Fallback>
            </mc:AlternateContent>
          </a:graphicData>
        </a:graphic>
      </p:graphicFrame>
    </p:spTree>
    <p:extLst>
      <p:ext uri="{BB962C8B-B14F-4D97-AF65-F5344CB8AC3E}">
        <p14:creationId xmlns:p14="http://schemas.microsoft.com/office/powerpoint/2010/main" val="3043292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838200"/>
            <a:ext cx="2474393" cy="369332"/>
          </a:xfrm>
          <a:prstGeom prst="rect">
            <a:avLst/>
          </a:prstGeom>
          <a:noFill/>
        </p:spPr>
        <p:txBody>
          <a:bodyPr wrap="none" rtlCol="0">
            <a:spAutoFit/>
          </a:bodyPr>
          <a:lstStyle/>
          <a:p>
            <a:r>
              <a:rPr lang="en-US" b="1" dirty="0">
                <a:solidFill>
                  <a:schemeClr val="accent1">
                    <a:lumMod val="60000"/>
                    <a:lumOff val="40000"/>
                  </a:schemeClr>
                </a:solidFill>
              </a:rPr>
              <a:t>Managing Future Needs</a:t>
            </a:r>
          </a:p>
        </p:txBody>
      </p:sp>
      <p:sp>
        <p:nvSpPr>
          <p:cNvPr id="3" name="Title 1"/>
          <p:cNvSpPr>
            <a:spLocks noGrp="1"/>
          </p:cNvSpPr>
          <p:nvPr>
            <p:ph type="ctrTitle"/>
          </p:nvPr>
        </p:nvSpPr>
        <p:spPr>
          <a:xfrm>
            <a:off x="685800" y="1431925"/>
            <a:ext cx="7772400" cy="561975"/>
          </a:xfrm>
        </p:spPr>
        <p:txBody>
          <a:bodyPr>
            <a:normAutofit fontScale="90000"/>
          </a:bodyPr>
          <a:lstStyle/>
          <a:p>
            <a:r>
              <a:rPr lang="en-US" sz="3200" dirty="0"/>
              <a:t>Future Planning Initiatives</a:t>
            </a:r>
          </a:p>
        </p:txBody>
      </p:sp>
      <p:sp>
        <p:nvSpPr>
          <p:cNvPr id="4" name="TextBox 3"/>
          <p:cNvSpPr txBox="1"/>
          <p:nvPr/>
        </p:nvSpPr>
        <p:spPr>
          <a:xfrm>
            <a:off x="584200" y="2057976"/>
            <a:ext cx="8331200" cy="3754874"/>
          </a:xfrm>
          <a:prstGeom prst="rect">
            <a:avLst/>
          </a:prstGeom>
          <a:noFill/>
        </p:spPr>
        <p:txBody>
          <a:bodyPr wrap="square" rtlCol="0">
            <a:spAutoFit/>
          </a:bodyPr>
          <a:lstStyle/>
          <a:p>
            <a:pPr marL="285750" indent="-285750">
              <a:spcAft>
                <a:spcPts val="1200"/>
              </a:spcAft>
              <a:buFont typeface="Arial"/>
              <a:buChar char="•"/>
            </a:pPr>
            <a:r>
              <a:rPr lang="en-US" sz="2000" dirty="0"/>
              <a:t>Hold the line on Operating Expenses</a:t>
            </a:r>
          </a:p>
          <a:p>
            <a:pPr marL="285750" indent="-285750">
              <a:spcAft>
                <a:spcPts val="1200"/>
              </a:spcAft>
              <a:buFont typeface="Arial"/>
              <a:buChar char="•"/>
            </a:pPr>
            <a:r>
              <a:rPr lang="en-US" sz="2000" dirty="0"/>
              <a:t>Identify, implement, and invest in productivity enhancing management practices and equipment.</a:t>
            </a:r>
          </a:p>
          <a:p>
            <a:pPr marL="285750" indent="-285750">
              <a:spcAft>
                <a:spcPts val="1200"/>
              </a:spcAft>
              <a:buFont typeface="Arial"/>
              <a:buChar char="•"/>
            </a:pPr>
            <a:r>
              <a:rPr lang="en-US" sz="2000" dirty="0"/>
              <a:t>Consider Outsourcing Opportunities</a:t>
            </a:r>
          </a:p>
          <a:p>
            <a:pPr marL="285750" indent="-285750">
              <a:spcAft>
                <a:spcPts val="1200"/>
              </a:spcAft>
              <a:buFont typeface="Arial"/>
              <a:buChar char="•"/>
            </a:pPr>
            <a:r>
              <a:rPr lang="en-US" sz="2000" dirty="0"/>
              <a:t>Consider and evaluate Shared Services with other towns and the County</a:t>
            </a:r>
          </a:p>
          <a:p>
            <a:pPr marL="285750" indent="-285750">
              <a:spcAft>
                <a:spcPts val="1200"/>
              </a:spcAft>
              <a:buFont typeface="Arial"/>
              <a:buChar char="•"/>
            </a:pPr>
            <a:r>
              <a:rPr lang="en-US" sz="2000" dirty="0"/>
              <a:t> Prepare the community for what lies ahead with greater transparency and communication. </a:t>
            </a:r>
          </a:p>
          <a:p>
            <a:pPr>
              <a:spcAft>
                <a:spcPts val="1200"/>
              </a:spcAft>
            </a:pPr>
            <a:endParaRPr lang="en-US" sz="2000" dirty="0"/>
          </a:p>
          <a:p>
            <a:pPr marL="285750" indent="-285750">
              <a:spcAft>
                <a:spcPts val="1200"/>
              </a:spcAft>
              <a:buFont typeface="Arial"/>
              <a:buChar char="•"/>
            </a:pPr>
            <a:endParaRPr lang="en-US" dirty="0"/>
          </a:p>
        </p:txBody>
      </p:sp>
    </p:spTree>
    <p:extLst>
      <p:ext uri="{BB962C8B-B14F-4D97-AF65-F5344CB8AC3E}">
        <p14:creationId xmlns:p14="http://schemas.microsoft.com/office/powerpoint/2010/main" val="3608602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838200"/>
            <a:ext cx="2474393" cy="369332"/>
          </a:xfrm>
          <a:prstGeom prst="rect">
            <a:avLst/>
          </a:prstGeom>
          <a:noFill/>
        </p:spPr>
        <p:txBody>
          <a:bodyPr wrap="none" rtlCol="0">
            <a:spAutoFit/>
          </a:bodyPr>
          <a:lstStyle/>
          <a:p>
            <a:r>
              <a:rPr lang="en-US" b="1" dirty="0">
                <a:solidFill>
                  <a:schemeClr val="accent1">
                    <a:lumMod val="60000"/>
                    <a:lumOff val="40000"/>
                  </a:schemeClr>
                </a:solidFill>
              </a:rPr>
              <a:t>Managing Future Needs</a:t>
            </a:r>
          </a:p>
        </p:txBody>
      </p:sp>
      <p:sp>
        <p:nvSpPr>
          <p:cNvPr id="3" name="Title 1"/>
          <p:cNvSpPr>
            <a:spLocks noGrp="1"/>
          </p:cNvSpPr>
          <p:nvPr>
            <p:ph type="ctrTitle"/>
          </p:nvPr>
        </p:nvSpPr>
        <p:spPr>
          <a:xfrm>
            <a:off x="685800" y="1406525"/>
            <a:ext cx="7772400" cy="561975"/>
          </a:xfrm>
        </p:spPr>
        <p:txBody>
          <a:bodyPr>
            <a:normAutofit fontScale="90000"/>
          </a:bodyPr>
          <a:lstStyle/>
          <a:p>
            <a:r>
              <a:rPr lang="en-US" sz="3200" dirty="0"/>
              <a:t>Develop Long Term Capital Program</a:t>
            </a:r>
          </a:p>
        </p:txBody>
      </p:sp>
      <p:sp>
        <p:nvSpPr>
          <p:cNvPr id="4" name="TextBox 3"/>
          <p:cNvSpPr txBox="1"/>
          <p:nvPr/>
        </p:nvSpPr>
        <p:spPr>
          <a:xfrm>
            <a:off x="584200" y="2057976"/>
            <a:ext cx="8331200" cy="4370427"/>
          </a:xfrm>
          <a:prstGeom prst="rect">
            <a:avLst/>
          </a:prstGeom>
          <a:noFill/>
        </p:spPr>
        <p:txBody>
          <a:bodyPr wrap="square" rtlCol="0">
            <a:spAutoFit/>
          </a:bodyPr>
          <a:lstStyle/>
          <a:p>
            <a:pPr marL="285750" indent="-285750">
              <a:spcAft>
                <a:spcPts val="1200"/>
              </a:spcAft>
              <a:buFont typeface="Arial"/>
              <a:buChar char="•"/>
            </a:pPr>
            <a:r>
              <a:rPr lang="en-US" sz="2000" dirty="0"/>
              <a:t>Manage the Capital Investment Programs of the Departments</a:t>
            </a:r>
          </a:p>
          <a:p>
            <a:pPr marL="285750" indent="-285750">
              <a:spcAft>
                <a:spcPts val="1200"/>
              </a:spcAft>
              <a:buFont typeface="Arial"/>
              <a:buChar char="•"/>
            </a:pPr>
            <a:r>
              <a:rPr lang="en-US" sz="2000" dirty="0"/>
              <a:t>Spread investments over a period of time to reduce peaks in debt service</a:t>
            </a:r>
          </a:p>
          <a:p>
            <a:pPr marL="285750" indent="-285750">
              <a:spcAft>
                <a:spcPts val="1200"/>
              </a:spcAft>
              <a:buFont typeface="Arial"/>
              <a:buChar char="•"/>
            </a:pPr>
            <a:r>
              <a:rPr lang="en-US" sz="2000" dirty="0"/>
              <a:t>Ensure investments are least cost option:</a:t>
            </a:r>
          </a:p>
          <a:p>
            <a:pPr marL="742950" lvl="1" indent="-285750">
              <a:spcAft>
                <a:spcPts val="1200"/>
              </a:spcAft>
              <a:buFont typeface="Arial"/>
              <a:buChar char="•"/>
            </a:pPr>
            <a:r>
              <a:rPr lang="en-US" sz="2000" dirty="0"/>
              <a:t>Pay off existing assets and sweat them while they are serviceable</a:t>
            </a:r>
          </a:p>
          <a:p>
            <a:pPr marL="742950" lvl="1" indent="-285750">
              <a:spcAft>
                <a:spcPts val="1200"/>
              </a:spcAft>
              <a:buFont typeface="Arial"/>
              <a:buChar char="•"/>
            </a:pPr>
            <a:r>
              <a:rPr lang="en-US" sz="2000" dirty="0"/>
              <a:t>Manage cost of maintenance v. replacement</a:t>
            </a:r>
          </a:p>
          <a:p>
            <a:pPr marL="742950" lvl="1" indent="-285750">
              <a:spcAft>
                <a:spcPts val="1200"/>
              </a:spcAft>
              <a:buFont typeface="Arial"/>
              <a:buChar char="•"/>
            </a:pPr>
            <a:r>
              <a:rPr lang="en-US" sz="2000" dirty="0"/>
              <a:t>Investigate outsourcing of tasks</a:t>
            </a:r>
          </a:p>
          <a:p>
            <a:pPr marL="285750" indent="-285750">
              <a:spcAft>
                <a:spcPts val="1200"/>
              </a:spcAft>
              <a:buFont typeface="Arial"/>
              <a:buChar char="•"/>
            </a:pPr>
            <a:r>
              <a:rPr lang="en-US" sz="2000" dirty="0"/>
              <a:t>Continually investigate shared assets with neighboring boroughs</a:t>
            </a:r>
          </a:p>
          <a:p>
            <a:pPr marL="285750" indent="-285750">
              <a:spcAft>
                <a:spcPts val="1200"/>
              </a:spcAft>
              <a:buFont typeface="Arial"/>
              <a:buChar char="•"/>
            </a:pPr>
            <a:r>
              <a:rPr lang="en-US" sz="2000" dirty="0"/>
              <a:t>Forecast Capital Program on a rolling 5-year view (10 years for Streets) with long term 25-year plan</a:t>
            </a:r>
          </a:p>
          <a:p>
            <a:pPr marL="285750" indent="-285750">
              <a:spcAft>
                <a:spcPts val="1200"/>
              </a:spcAft>
              <a:buFont typeface="Arial"/>
              <a:buChar char="•"/>
            </a:pPr>
            <a:endParaRPr lang="en-US" dirty="0"/>
          </a:p>
        </p:txBody>
      </p:sp>
    </p:spTree>
    <p:extLst>
      <p:ext uri="{BB962C8B-B14F-4D97-AF65-F5344CB8AC3E}">
        <p14:creationId xmlns:p14="http://schemas.microsoft.com/office/powerpoint/2010/main" val="2553177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F560A676-3231-3B43-A9D6-3F82BD7D1D86}"/>
              </a:ext>
            </a:extLst>
          </p:cNvPr>
          <p:cNvGraphicFramePr>
            <a:graphicFrameLocks/>
          </p:cNvGraphicFramePr>
          <p:nvPr>
            <p:extLst>
              <p:ext uri="{D42A27DB-BD31-4B8C-83A1-F6EECF244321}">
                <p14:modId xmlns:p14="http://schemas.microsoft.com/office/powerpoint/2010/main" val="2440550296"/>
              </p:ext>
            </p:extLst>
          </p:nvPr>
        </p:nvGraphicFramePr>
        <p:xfrm>
          <a:off x="1260389" y="2026853"/>
          <a:ext cx="5968314" cy="327419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28600" y="838200"/>
            <a:ext cx="2474393" cy="369332"/>
          </a:xfrm>
          <a:prstGeom prst="rect">
            <a:avLst/>
          </a:prstGeom>
          <a:noFill/>
        </p:spPr>
        <p:txBody>
          <a:bodyPr wrap="none" rtlCol="0">
            <a:spAutoFit/>
          </a:bodyPr>
          <a:lstStyle/>
          <a:p>
            <a:r>
              <a:rPr lang="en-US" b="1" dirty="0">
                <a:solidFill>
                  <a:schemeClr val="accent1">
                    <a:lumMod val="60000"/>
                    <a:lumOff val="40000"/>
                  </a:schemeClr>
                </a:solidFill>
              </a:rPr>
              <a:t>Managing Future Needs</a:t>
            </a:r>
          </a:p>
        </p:txBody>
      </p:sp>
      <p:sp>
        <p:nvSpPr>
          <p:cNvPr id="3" name="Title 1"/>
          <p:cNvSpPr>
            <a:spLocks noGrp="1"/>
          </p:cNvSpPr>
          <p:nvPr>
            <p:ph type="ctrTitle"/>
          </p:nvPr>
        </p:nvSpPr>
        <p:spPr>
          <a:xfrm>
            <a:off x="685800" y="1216025"/>
            <a:ext cx="7772400" cy="561975"/>
          </a:xfrm>
        </p:spPr>
        <p:txBody>
          <a:bodyPr>
            <a:normAutofit fontScale="90000"/>
          </a:bodyPr>
          <a:lstStyle/>
          <a:p>
            <a:r>
              <a:rPr lang="en-US" sz="3200" dirty="0"/>
              <a:t>Debt service forecast through 2025</a:t>
            </a:r>
          </a:p>
        </p:txBody>
      </p:sp>
      <p:sp>
        <p:nvSpPr>
          <p:cNvPr id="2" name="TextBox 1"/>
          <p:cNvSpPr txBox="1"/>
          <p:nvPr/>
        </p:nvSpPr>
        <p:spPr>
          <a:xfrm>
            <a:off x="4023773" y="2468252"/>
            <a:ext cx="1211870" cy="369332"/>
          </a:xfrm>
          <a:prstGeom prst="rect">
            <a:avLst/>
          </a:prstGeom>
          <a:noFill/>
        </p:spPr>
        <p:txBody>
          <a:bodyPr wrap="none" rtlCol="0">
            <a:spAutoFit/>
          </a:bodyPr>
          <a:lstStyle/>
          <a:p>
            <a:r>
              <a:rPr lang="en-US" dirty="0"/>
              <a:t>Old Peaks*</a:t>
            </a:r>
          </a:p>
        </p:txBody>
      </p:sp>
      <p:sp>
        <p:nvSpPr>
          <p:cNvPr id="5" name="TextBox 4"/>
          <p:cNvSpPr txBox="1"/>
          <p:nvPr/>
        </p:nvSpPr>
        <p:spPr>
          <a:xfrm>
            <a:off x="550853" y="5373115"/>
            <a:ext cx="8210087" cy="1200329"/>
          </a:xfrm>
          <a:prstGeom prst="rect">
            <a:avLst/>
          </a:prstGeom>
          <a:noFill/>
        </p:spPr>
        <p:txBody>
          <a:bodyPr wrap="square" rtlCol="0">
            <a:spAutoFit/>
          </a:bodyPr>
          <a:lstStyle/>
          <a:p>
            <a:pPr marL="285750" indent="-285750">
              <a:buFont typeface="Arial" panose="020B0604020202020204" pitchFamily="34" charset="0"/>
              <a:buChar char="•"/>
            </a:pPr>
            <a:r>
              <a:rPr lang="en-US" dirty="0"/>
              <a:t>Worked on a long term debt instrument to even out Fire House/Municipal complex peak.  Peak is still there, but the BAN no longer exacerbates the problem.</a:t>
            </a:r>
          </a:p>
          <a:p>
            <a:pPr marL="285750" indent="-285750">
              <a:buFont typeface="Arial" panose="020B0604020202020204" pitchFamily="34" charset="0"/>
              <a:buChar char="•"/>
            </a:pPr>
            <a:r>
              <a:rPr lang="en-US" dirty="0"/>
              <a:t>Moved BANI roads and fire truck to Long Term Debt Instrument and balanced out payment for long term reasonable payments (no balloon).</a:t>
            </a:r>
          </a:p>
        </p:txBody>
      </p:sp>
      <p:sp>
        <p:nvSpPr>
          <p:cNvPr id="11" name="TextBox 10">
            <a:extLst>
              <a:ext uri="{FF2B5EF4-FFF2-40B4-BE49-F238E27FC236}">
                <a16:creationId xmlns:a16="http://schemas.microsoft.com/office/drawing/2014/main" id="{B974DE7D-78C1-1E41-9CC9-64466685D6D1}"/>
              </a:ext>
            </a:extLst>
          </p:cNvPr>
          <p:cNvSpPr txBox="1"/>
          <p:nvPr/>
        </p:nvSpPr>
        <p:spPr>
          <a:xfrm>
            <a:off x="2702993" y="3171805"/>
            <a:ext cx="952697" cy="369332"/>
          </a:xfrm>
          <a:prstGeom prst="rect">
            <a:avLst/>
          </a:prstGeom>
          <a:noFill/>
        </p:spPr>
        <p:txBody>
          <a:bodyPr wrap="none" rtlCol="0">
            <a:spAutoFit/>
          </a:bodyPr>
          <a:lstStyle/>
          <a:p>
            <a:r>
              <a:rPr lang="en-US" dirty="0"/>
              <a:t>No Peak</a:t>
            </a:r>
          </a:p>
        </p:txBody>
      </p:sp>
    </p:spTree>
    <p:extLst>
      <p:ext uri="{BB962C8B-B14F-4D97-AF65-F5344CB8AC3E}">
        <p14:creationId xmlns:p14="http://schemas.microsoft.com/office/powerpoint/2010/main" val="182348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6698"/>
            <a:ext cx="8229600" cy="536110"/>
          </a:xfrm>
        </p:spPr>
        <p:txBody>
          <a:bodyPr>
            <a:noAutofit/>
          </a:bodyPr>
          <a:lstStyle/>
          <a:p>
            <a:r>
              <a:rPr lang="en-US" sz="2800" dirty="0"/>
              <a:t>Capital Program 3 Year Projection</a:t>
            </a:r>
          </a:p>
        </p:txBody>
      </p:sp>
      <p:sp>
        <p:nvSpPr>
          <p:cNvPr id="7" name="Text Box 19"/>
          <p:cNvSpPr txBox="1">
            <a:spLocks noChangeArrowheads="1"/>
          </p:cNvSpPr>
          <p:nvPr/>
        </p:nvSpPr>
        <p:spPr bwMode="auto">
          <a:xfrm>
            <a:off x="9648825" y="2663825"/>
            <a:ext cx="866775" cy="190500"/>
          </a:xfrm>
          <a:prstGeom prst="rect">
            <a:avLst/>
          </a:prstGeom>
          <a:solidFill>
            <a:srgbClr xmlns:mc="http://schemas.openxmlformats.org/markup-compatibility/2006" xmlns:a14="http://schemas.microsoft.com/office/drawing/2010/main" val="00FFFF" mc:Ignorable="a14" a14:legacySpreadsheetColorIndex="15">
              <a:alpha val="39999"/>
            </a:srgbClr>
          </a:solidFill>
          <a:ln>
            <a:noFill/>
          </a:ln>
          <a:extLst>
            <a:ext uri="{91240B29-F687-4F45-9708-019B960494DF}">
              <a14:hiddenLine xmlns:a14="http://schemas.microsoft.com/office/drawing/2010/main" w="6350">
                <a:solidFill>
                  <a:srgbClr xmlns:mc="http://schemas.openxmlformats.org/markup-compatibility/2006" val="800000" mc:Ignorable="a14" a14:legacySpreadsheetColorIndex="16"/>
                </a:solidFill>
                <a:miter lim="800000"/>
                <a:headEnd/>
                <a:tailEnd/>
              </a14:hiddenLine>
            </a:ext>
          </a:extLst>
        </p:spPr>
        <p:txBody>
          <a:bodyPr wrap="square" lIns="18288" tIns="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dirty="0"/>
          </a:p>
        </p:txBody>
      </p:sp>
      <p:sp>
        <p:nvSpPr>
          <p:cNvPr id="8" name="TextBox 7"/>
          <p:cNvSpPr txBox="1"/>
          <p:nvPr/>
        </p:nvSpPr>
        <p:spPr>
          <a:xfrm>
            <a:off x="228600" y="838200"/>
            <a:ext cx="2474393" cy="369332"/>
          </a:xfrm>
          <a:prstGeom prst="rect">
            <a:avLst/>
          </a:prstGeom>
          <a:noFill/>
        </p:spPr>
        <p:txBody>
          <a:bodyPr wrap="none" rtlCol="0">
            <a:spAutoFit/>
          </a:bodyPr>
          <a:lstStyle/>
          <a:p>
            <a:r>
              <a:rPr lang="en-US" b="1" dirty="0">
                <a:solidFill>
                  <a:schemeClr val="accent1">
                    <a:lumMod val="60000"/>
                    <a:lumOff val="40000"/>
                  </a:schemeClr>
                </a:solidFill>
              </a:rPr>
              <a:t>Managing Future Needs</a:t>
            </a:r>
          </a:p>
        </p:txBody>
      </p:sp>
      <p:sp>
        <p:nvSpPr>
          <p:cNvPr id="19" name="TextBox 18"/>
          <p:cNvSpPr txBox="1"/>
          <p:nvPr/>
        </p:nvSpPr>
        <p:spPr>
          <a:xfrm>
            <a:off x="457200" y="6148528"/>
            <a:ext cx="6998427" cy="584775"/>
          </a:xfrm>
          <a:prstGeom prst="rect">
            <a:avLst/>
          </a:prstGeom>
          <a:noFill/>
        </p:spPr>
        <p:txBody>
          <a:bodyPr wrap="square" rtlCol="0">
            <a:spAutoFit/>
          </a:bodyPr>
          <a:lstStyle/>
          <a:p>
            <a:r>
              <a:rPr lang="en-US" sz="1600" dirty="0"/>
              <a:t>* Future Years are for visibility – full cost benefit needs analysis needs to be completed before scheduled in current year budget. </a:t>
            </a:r>
          </a:p>
        </p:txBody>
      </p:sp>
      <p:graphicFrame>
        <p:nvGraphicFramePr>
          <p:cNvPr id="3" name="Object 2">
            <a:extLst>
              <a:ext uri="{FF2B5EF4-FFF2-40B4-BE49-F238E27FC236}">
                <a16:creationId xmlns:a16="http://schemas.microsoft.com/office/drawing/2014/main" id="{EEED5825-B187-4C41-A941-32720E8495DA}"/>
              </a:ext>
            </a:extLst>
          </p:cNvPr>
          <p:cNvGraphicFramePr>
            <a:graphicFrameLocks noChangeAspect="1"/>
          </p:cNvGraphicFramePr>
          <p:nvPr>
            <p:extLst>
              <p:ext uri="{D42A27DB-BD31-4B8C-83A1-F6EECF244321}">
                <p14:modId xmlns:p14="http://schemas.microsoft.com/office/powerpoint/2010/main" val="718450311"/>
              </p:ext>
            </p:extLst>
          </p:nvPr>
        </p:nvGraphicFramePr>
        <p:xfrm>
          <a:off x="217488" y="1892300"/>
          <a:ext cx="8683444" cy="4127500"/>
        </p:xfrm>
        <a:graphic>
          <a:graphicData uri="http://schemas.openxmlformats.org/presentationml/2006/ole">
            <mc:AlternateContent xmlns:mc="http://schemas.openxmlformats.org/markup-compatibility/2006">
              <mc:Choice xmlns:v="urn:schemas-microsoft-com:vml" Requires="v">
                <p:oleObj name="Worksheet" r:id="rId2" imgW="7544013" imgH="3695684" progId="Excel.Sheet.12">
                  <p:embed/>
                </p:oleObj>
              </mc:Choice>
              <mc:Fallback>
                <p:oleObj name="Worksheet" r:id="rId2" imgW="7544013" imgH="3695684" progId="Excel.Sheet.12">
                  <p:embed/>
                  <p:pic>
                    <p:nvPicPr>
                      <p:cNvPr id="0" name=""/>
                      <p:cNvPicPr/>
                      <p:nvPr/>
                    </p:nvPicPr>
                    <p:blipFill>
                      <a:blip r:embed="rId3"/>
                      <a:stretch>
                        <a:fillRect/>
                      </a:stretch>
                    </p:blipFill>
                    <p:spPr>
                      <a:xfrm>
                        <a:off x="217488" y="1892300"/>
                        <a:ext cx="8683444" cy="4127500"/>
                      </a:xfrm>
                      <a:prstGeom prst="rect">
                        <a:avLst/>
                      </a:prstGeom>
                    </p:spPr>
                  </p:pic>
                </p:oleObj>
              </mc:Fallback>
            </mc:AlternateContent>
          </a:graphicData>
        </a:graphic>
      </p:graphicFrame>
    </p:spTree>
    <p:extLst>
      <p:ext uri="{BB962C8B-B14F-4D97-AF65-F5344CB8AC3E}">
        <p14:creationId xmlns:p14="http://schemas.microsoft.com/office/powerpoint/2010/main" val="2960541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496" y="1256114"/>
            <a:ext cx="8229600" cy="490390"/>
          </a:xfrm>
        </p:spPr>
        <p:txBody>
          <a:bodyPr>
            <a:normAutofit fontScale="90000"/>
          </a:bodyPr>
          <a:lstStyle/>
          <a:p>
            <a:r>
              <a:rPr lang="en-US" dirty="0"/>
              <a:t>5 Year Road Plan (Projection)</a:t>
            </a:r>
          </a:p>
        </p:txBody>
      </p:sp>
      <p:sp>
        <p:nvSpPr>
          <p:cNvPr id="5" name="TextBox 4"/>
          <p:cNvSpPr txBox="1"/>
          <p:nvPr/>
        </p:nvSpPr>
        <p:spPr>
          <a:xfrm>
            <a:off x="228600" y="838200"/>
            <a:ext cx="2474393" cy="369332"/>
          </a:xfrm>
          <a:prstGeom prst="rect">
            <a:avLst/>
          </a:prstGeom>
          <a:noFill/>
        </p:spPr>
        <p:txBody>
          <a:bodyPr wrap="none" rtlCol="0">
            <a:spAutoFit/>
          </a:bodyPr>
          <a:lstStyle/>
          <a:p>
            <a:r>
              <a:rPr lang="en-US" b="1" dirty="0">
                <a:solidFill>
                  <a:schemeClr val="accent1">
                    <a:lumMod val="60000"/>
                    <a:lumOff val="40000"/>
                  </a:schemeClr>
                </a:solidFill>
              </a:rPr>
              <a:t>Managing Future Needs</a:t>
            </a:r>
          </a:p>
        </p:txBody>
      </p:sp>
      <p:graphicFrame>
        <p:nvGraphicFramePr>
          <p:cNvPr id="4" name="Object 3">
            <a:extLst>
              <a:ext uri="{FF2B5EF4-FFF2-40B4-BE49-F238E27FC236}">
                <a16:creationId xmlns:a16="http://schemas.microsoft.com/office/drawing/2014/main" id="{45FEA3A9-0C96-4D93-87B1-894E48634541}"/>
              </a:ext>
            </a:extLst>
          </p:cNvPr>
          <p:cNvGraphicFramePr>
            <a:graphicFrameLocks noChangeAspect="1"/>
          </p:cNvGraphicFramePr>
          <p:nvPr>
            <p:extLst>
              <p:ext uri="{D42A27DB-BD31-4B8C-83A1-F6EECF244321}">
                <p14:modId xmlns:p14="http://schemas.microsoft.com/office/powerpoint/2010/main" val="178203025"/>
              </p:ext>
            </p:extLst>
          </p:nvPr>
        </p:nvGraphicFramePr>
        <p:xfrm>
          <a:off x="53119" y="1845352"/>
          <a:ext cx="8444705" cy="5012648"/>
        </p:xfrm>
        <a:graphic>
          <a:graphicData uri="http://schemas.openxmlformats.org/presentationml/2006/ole">
            <mc:AlternateContent xmlns:mc="http://schemas.openxmlformats.org/markup-compatibility/2006">
              <mc:Choice xmlns:v="urn:schemas-microsoft-com:vml" Requires="v">
                <p:oleObj name="Worksheet" r:id="rId2" imgW="12756093" imgH="9585787" progId="Excel.Sheet.8">
                  <p:link updateAutomatic="1"/>
                </p:oleObj>
              </mc:Choice>
              <mc:Fallback>
                <p:oleObj name="Worksheet" r:id="rId2" imgW="12756093" imgH="9585787" progId="Excel.Sheet.8">
                  <p:link updateAutomatic="1"/>
                  <p:pic>
                    <p:nvPicPr>
                      <p:cNvPr id="0" name=""/>
                      <p:cNvPicPr/>
                      <p:nvPr/>
                    </p:nvPicPr>
                    <p:blipFill>
                      <a:blip r:embed="rId3"/>
                      <a:stretch>
                        <a:fillRect/>
                      </a:stretch>
                    </p:blipFill>
                    <p:spPr>
                      <a:xfrm>
                        <a:off x="53119" y="1845352"/>
                        <a:ext cx="8444705" cy="5012648"/>
                      </a:xfrm>
                      <a:prstGeom prst="rect">
                        <a:avLst/>
                      </a:prstGeom>
                    </p:spPr>
                  </p:pic>
                </p:oleObj>
              </mc:Fallback>
            </mc:AlternateContent>
          </a:graphicData>
        </a:graphic>
      </p:graphicFrame>
    </p:spTree>
    <p:extLst>
      <p:ext uri="{BB962C8B-B14F-4D97-AF65-F5344CB8AC3E}">
        <p14:creationId xmlns:p14="http://schemas.microsoft.com/office/powerpoint/2010/main" val="1898354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D045EA-708E-4C2E-9804-7964E399FE64}"/>
              </a:ext>
            </a:extLst>
          </p:cNvPr>
          <p:cNvSpPr txBox="1"/>
          <p:nvPr/>
        </p:nvSpPr>
        <p:spPr>
          <a:xfrm>
            <a:off x="770965" y="1712259"/>
            <a:ext cx="3299011" cy="4616648"/>
          </a:xfrm>
          <a:prstGeom prst="rect">
            <a:avLst/>
          </a:prstGeom>
          <a:noFill/>
        </p:spPr>
        <p:txBody>
          <a:bodyPr wrap="square" rtlCol="0" anchor="ctr">
            <a:spAutoFit/>
          </a:bodyPr>
          <a:lstStyle/>
          <a:p>
            <a:pPr marL="285750" indent="-285750">
              <a:buFont typeface="Arial" panose="020B0604020202020204" pitchFamily="34" charset="0"/>
              <a:buChar char="•"/>
            </a:pPr>
            <a:r>
              <a:rPr lang="en-US" sz="1400" dirty="0"/>
              <a:t>$1.74 Billion in Direct Aid to be split between municipalities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Preliminary guidance suggests that it can be used to offset revenue loss caused by COVID and other COVID related expenses.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Will be distributed in 2 even payments with one coming in 2021 and one coming in 2022.</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Money</a:t>
            </a:r>
            <a:r>
              <a:rPr lang="en-US" sz="1400" b="1" dirty="0"/>
              <a:t> CANNOT </a:t>
            </a:r>
            <a:r>
              <a:rPr lang="en-US" sz="1400" dirty="0"/>
              <a:t>be used to reduces taxes.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All monies will be audited throughout the spending process.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Monies can be use through December 2024.</a:t>
            </a:r>
          </a:p>
          <a:p>
            <a:endParaRPr lang="en-US" sz="1400" dirty="0"/>
          </a:p>
        </p:txBody>
      </p:sp>
      <p:sp>
        <p:nvSpPr>
          <p:cNvPr id="5" name="TextBox 4">
            <a:extLst>
              <a:ext uri="{FF2B5EF4-FFF2-40B4-BE49-F238E27FC236}">
                <a16:creationId xmlns:a16="http://schemas.microsoft.com/office/drawing/2014/main" id="{89B460A7-162D-4527-AAEC-6CD3171D8436}"/>
              </a:ext>
            </a:extLst>
          </p:cNvPr>
          <p:cNvSpPr txBox="1"/>
          <p:nvPr/>
        </p:nvSpPr>
        <p:spPr>
          <a:xfrm>
            <a:off x="5307106" y="2161366"/>
            <a:ext cx="3585882" cy="3323987"/>
          </a:xfrm>
          <a:prstGeom prst="rect">
            <a:avLst/>
          </a:prstGeom>
          <a:noFill/>
        </p:spPr>
        <p:txBody>
          <a:bodyPr wrap="square" rtlCol="0" anchor="ctr">
            <a:spAutoFit/>
          </a:bodyPr>
          <a:lstStyle/>
          <a:p>
            <a:pPr marL="285750" indent="-285750">
              <a:buFont typeface="Arial" panose="020B0604020202020204" pitchFamily="34" charset="0"/>
              <a:buChar char="•"/>
            </a:pPr>
            <a:r>
              <a:rPr lang="en-US" sz="1400" dirty="0"/>
              <a:t>Shrewsbury Borough is expected to receive $398,000 in total over the next two years.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As like with most municipalities 2021, revenues took a hit, and this money would allow us to recovery those losses for future budgets.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The Mayor and Council will have to wait on guidance from the State of New Jersey before cementing plans on how to use the money to best benefit the residents and businesses.  </a:t>
            </a:r>
          </a:p>
          <a:p>
            <a:endParaRPr lang="en-US" sz="1400" dirty="0"/>
          </a:p>
          <a:p>
            <a:endParaRPr lang="en-US" sz="1400" dirty="0"/>
          </a:p>
        </p:txBody>
      </p:sp>
      <p:sp>
        <p:nvSpPr>
          <p:cNvPr id="6" name="TextBox 5">
            <a:extLst>
              <a:ext uri="{FF2B5EF4-FFF2-40B4-BE49-F238E27FC236}">
                <a16:creationId xmlns:a16="http://schemas.microsoft.com/office/drawing/2014/main" id="{0D181CD6-E453-4C0A-A091-D9E66DDFD19E}"/>
              </a:ext>
            </a:extLst>
          </p:cNvPr>
          <p:cNvSpPr txBox="1"/>
          <p:nvPr/>
        </p:nvSpPr>
        <p:spPr>
          <a:xfrm>
            <a:off x="932329" y="1294511"/>
            <a:ext cx="3137647" cy="369332"/>
          </a:xfrm>
          <a:prstGeom prst="rect">
            <a:avLst/>
          </a:prstGeom>
          <a:noFill/>
        </p:spPr>
        <p:txBody>
          <a:bodyPr wrap="square" rtlCol="0">
            <a:spAutoFit/>
          </a:bodyPr>
          <a:lstStyle/>
          <a:p>
            <a:r>
              <a:rPr lang="en-US" b="1" dirty="0"/>
              <a:t>The American Rescue Plan</a:t>
            </a:r>
          </a:p>
        </p:txBody>
      </p:sp>
      <p:sp>
        <p:nvSpPr>
          <p:cNvPr id="8" name="TextBox 7">
            <a:extLst>
              <a:ext uri="{FF2B5EF4-FFF2-40B4-BE49-F238E27FC236}">
                <a16:creationId xmlns:a16="http://schemas.microsoft.com/office/drawing/2014/main" id="{66AB7D2D-35E7-4543-A31E-E4C3F06C1D5C}"/>
              </a:ext>
            </a:extLst>
          </p:cNvPr>
          <p:cNvSpPr txBox="1"/>
          <p:nvPr/>
        </p:nvSpPr>
        <p:spPr>
          <a:xfrm>
            <a:off x="5360894" y="1515035"/>
            <a:ext cx="3137647" cy="646331"/>
          </a:xfrm>
          <a:prstGeom prst="rect">
            <a:avLst/>
          </a:prstGeom>
          <a:noFill/>
        </p:spPr>
        <p:txBody>
          <a:bodyPr wrap="square" rtlCol="0">
            <a:spAutoFit/>
          </a:bodyPr>
          <a:lstStyle/>
          <a:p>
            <a:r>
              <a:rPr lang="en-US" b="1" dirty="0"/>
              <a:t>What it means to Shrewsbury Borough</a:t>
            </a:r>
          </a:p>
        </p:txBody>
      </p:sp>
    </p:spTree>
    <p:extLst>
      <p:ext uri="{BB962C8B-B14F-4D97-AF65-F5344CB8AC3E}">
        <p14:creationId xmlns:p14="http://schemas.microsoft.com/office/powerpoint/2010/main" val="3048485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42" y="1012167"/>
            <a:ext cx="8229600" cy="1143000"/>
          </a:xfrm>
        </p:spPr>
        <p:txBody>
          <a:bodyPr>
            <a:normAutofit fontScale="90000"/>
          </a:bodyPr>
          <a:lstStyle/>
          <a:p>
            <a:r>
              <a:rPr lang="en-US" dirty="0"/>
              <a:t>Property Tax – </a:t>
            </a:r>
            <a:r>
              <a:rPr lang="en-US" sz="3100" dirty="0"/>
              <a:t>Monmouth County Only (ADP)</a:t>
            </a:r>
            <a:endParaRPr lang="en-US" dirty="0"/>
          </a:p>
        </p:txBody>
      </p:sp>
      <p:sp>
        <p:nvSpPr>
          <p:cNvPr id="5" name="TextBox 4"/>
          <p:cNvSpPr txBox="1"/>
          <p:nvPr/>
        </p:nvSpPr>
        <p:spPr>
          <a:xfrm>
            <a:off x="387658" y="1930558"/>
            <a:ext cx="8397984" cy="1477328"/>
          </a:xfrm>
          <a:prstGeom prst="rect">
            <a:avLst/>
          </a:prstGeom>
          <a:noFill/>
        </p:spPr>
        <p:txBody>
          <a:bodyPr wrap="square" rtlCol="0">
            <a:spAutoFit/>
          </a:bodyPr>
          <a:lstStyle/>
          <a:p>
            <a:r>
              <a:rPr lang="en-US" dirty="0"/>
              <a:t>Assessed value of you Home/Real Estate is used to determine your share of the taxes that need to be raised for: School(s), County, Municipal, and Open Space Taxes.  Total market rate assessed value of the properties in the Tax Region are used to determine Cents/$100 known as a tax rate.  That tax rate is then applied to the value of your property to determine your tax.</a:t>
            </a:r>
          </a:p>
        </p:txBody>
      </p:sp>
      <p:sp>
        <p:nvSpPr>
          <p:cNvPr id="9" name="TextBox 8"/>
          <p:cNvSpPr txBox="1"/>
          <p:nvPr/>
        </p:nvSpPr>
        <p:spPr>
          <a:xfrm>
            <a:off x="5007428" y="3554186"/>
            <a:ext cx="3973097" cy="3046988"/>
          </a:xfrm>
          <a:prstGeom prst="rect">
            <a:avLst/>
          </a:prstGeom>
          <a:noFill/>
        </p:spPr>
        <p:txBody>
          <a:bodyPr wrap="square" rtlCol="0">
            <a:spAutoFit/>
          </a:bodyPr>
          <a:lstStyle/>
          <a:p>
            <a:r>
              <a:rPr lang="en-US" sz="1600" dirty="0"/>
              <a:t>How do Property Values Affect Taxes:</a:t>
            </a:r>
          </a:p>
          <a:p>
            <a:pPr marL="285750" indent="-285750">
              <a:buFont typeface="Arial" panose="020B0604020202020204" pitchFamily="34" charset="0"/>
              <a:buChar char="•"/>
            </a:pPr>
            <a:r>
              <a:rPr lang="en-US" sz="1600" dirty="0"/>
              <a:t>Each Tax has a geographic group of property</a:t>
            </a:r>
          </a:p>
          <a:p>
            <a:pPr marL="285750" indent="-285750">
              <a:buFont typeface="Arial" panose="020B0604020202020204" pitchFamily="34" charset="0"/>
              <a:buChar char="•"/>
            </a:pPr>
            <a:r>
              <a:rPr lang="en-US" sz="1600" dirty="0"/>
              <a:t>Each Tax Entity has an established budget to be raised by taxes</a:t>
            </a:r>
          </a:p>
          <a:p>
            <a:pPr marL="285750" indent="-285750">
              <a:buFont typeface="Arial" panose="020B0604020202020204" pitchFamily="34" charset="0"/>
              <a:buChar char="•"/>
            </a:pPr>
            <a:r>
              <a:rPr lang="en-US" sz="1600" dirty="0"/>
              <a:t>To get the TAX RATE PER $100, you divide the budget by the total assessed property value in the group and multiply by 100 to get TAX Rate/$100 of assessed value</a:t>
            </a:r>
          </a:p>
          <a:p>
            <a:pPr marL="285750" indent="-285750">
              <a:buFont typeface="Arial" panose="020B0604020202020204" pitchFamily="34" charset="0"/>
              <a:buChar char="•"/>
            </a:pPr>
            <a:r>
              <a:rPr lang="en-US" sz="1600" dirty="0"/>
              <a:t>That rate/$100 is multiplied by YOUR Assessed Property Value/$100 to get your portion of the TAX.</a:t>
            </a:r>
          </a:p>
        </p:txBody>
      </p:sp>
      <p:graphicFrame>
        <p:nvGraphicFramePr>
          <p:cNvPr id="14" name="Object 13">
            <a:extLst>
              <a:ext uri="{FF2B5EF4-FFF2-40B4-BE49-F238E27FC236}">
                <a16:creationId xmlns:a16="http://schemas.microsoft.com/office/drawing/2014/main" id="{E8122189-AC47-3F42-920E-EFDADCA274F7}"/>
              </a:ext>
            </a:extLst>
          </p:cNvPr>
          <p:cNvGraphicFramePr>
            <a:graphicFrameLocks noChangeAspect="1"/>
          </p:cNvGraphicFramePr>
          <p:nvPr>
            <p:extLst>
              <p:ext uri="{D42A27DB-BD31-4B8C-83A1-F6EECF244321}">
                <p14:modId xmlns:p14="http://schemas.microsoft.com/office/powerpoint/2010/main" val="623040610"/>
              </p:ext>
            </p:extLst>
          </p:nvPr>
        </p:nvGraphicFramePr>
        <p:xfrm>
          <a:off x="163513" y="3554413"/>
          <a:ext cx="4938712" cy="3046412"/>
        </p:xfrm>
        <a:graphic>
          <a:graphicData uri="http://schemas.openxmlformats.org/presentationml/2006/ole">
            <mc:AlternateContent xmlns:mc="http://schemas.openxmlformats.org/markup-compatibility/2006">
              <mc:Choice xmlns:v="urn:schemas-microsoft-com:vml" Requires="v">
                <p:oleObj name="Worksheet" r:id="rId2" imgW="5724489" imgH="3733644" progId="Excel.Sheet.12">
                  <p:embed/>
                </p:oleObj>
              </mc:Choice>
              <mc:Fallback>
                <p:oleObj name="Worksheet" r:id="rId2" imgW="5724489" imgH="3733644" progId="Excel.Sheet.12">
                  <p:embed/>
                  <p:pic>
                    <p:nvPicPr>
                      <p:cNvPr id="0" name=""/>
                      <p:cNvPicPr/>
                      <p:nvPr/>
                    </p:nvPicPr>
                    <p:blipFill>
                      <a:blip r:embed="rId3"/>
                      <a:stretch>
                        <a:fillRect/>
                      </a:stretch>
                    </p:blipFill>
                    <p:spPr>
                      <a:xfrm>
                        <a:off x="163513" y="3554413"/>
                        <a:ext cx="4938712" cy="3046412"/>
                      </a:xfrm>
                      <a:prstGeom prst="rect">
                        <a:avLst/>
                      </a:prstGeom>
                    </p:spPr>
                  </p:pic>
                </p:oleObj>
              </mc:Fallback>
            </mc:AlternateContent>
          </a:graphicData>
        </a:graphic>
      </p:graphicFrame>
    </p:spTree>
    <p:extLst>
      <p:ext uri="{BB962C8B-B14F-4D97-AF65-F5344CB8AC3E}">
        <p14:creationId xmlns:p14="http://schemas.microsoft.com/office/powerpoint/2010/main" val="33669037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010F7-2EC6-4B8D-AC40-863495C81148}"/>
              </a:ext>
            </a:extLst>
          </p:cNvPr>
          <p:cNvSpPr>
            <a:spLocks noGrp="1"/>
          </p:cNvSpPr>
          <p:nvPr>
            <p:ph type="title"/>
          </p:nvPr>
        </p:nvSpPr>
        <p:spPr/>
        <p:txBody>
          <a:bodyPr/>
          <a:lstStyle/>
          <a:p>
            <a:r>
              <a:rPr lang="en-US" dirty="0"/>
              <a:t>Thank you !!!</a:t>
            </a:r>
          </a:p>
        </p:txBody>
      </p:sp>
    </p:spTree>
    <p:extLst>
      <p:ext uri="{BB962C8B-B14F-4D97-AF65-F5344CB8AC3E}">
        <p14:creationId xmlns:p14="http://schemas.microsoft.com/office/powerpoint/2010/main" val="4203233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03400" y="1447800"/>
            <a:ext cx="5642699" cy="584775"/>
          </a:xfrm>
          <a:prstGeom prst="rect">
            <a:avLst/>
          </a:prstGeom>
          <a:noFill/>
        </p:spPr>
        <p:txBody>
          <a:bodyPr wrap="none" rtlCol="0">
            <a:spAutoFit/>
          </a:bodyPr>
          <a:lstStyle/>
          <a:p>
            <a:r>
              <a:rPr lang="en-US" sz="3200" dirty="0"/>
              <a:t>2021 Borough Budget Objectives</a:t>
            </a:r>
          </a:p>
        </p:txBody>
      </p:sp>
      <p:sp>
        <p:nvSpPr>
          <p:cNvPr id="3" name="TextBox 2"/>
          <p:cNvSpPr txBox="1"/>
          <p:nvPr/>
        </p:nvSpPr>
        <p:spPr>
          <a:xfrm>
            <a:off x="508000" y="2350076"/>
            <a:ext cx="8407400" cy="4524315"/>
          </a:xfrm>
          <a:prstGeom prst="rect">
            <a:avLst/>
          </a:prstGeom>
          <a:noFill/>
        </p:spPr>
        <p:txBody>
          <a:bodyPr wrap="square" rtlCol="0">
            <a:spAutoFit/>
          </a:bodyPr>
          <a:lstStyle/>
          <a:p>
            <a:pPr marL="285750" indent="-285750">
              <a:spcAft>
                <a:spcPts val="1200"/>
              </a:spcAft>
              <a:buFont typeface="Arial"/>
              <a:buChar char="•"/>
            </a:pPr>
            <a:r>
              <a:rPr lang="en-US" sz="2000" dirty="0"/>
              <a:t>Mitigate economic effect of COVID-19 on Shrewsbury’s budget. </a:t>
            </a:r>
          </a:p>
          <a:p>
            <a:pPr marL="285750" indent="-285750">
              <a:spcAft>
                <a:spcPts val="1200"/>
              </a:spcAft>
              <a:buFont typeface="Arial"/>
              <a:buChar char="•"/>
            </a:pPr>
            <a:r>
              <a:rPr lang="en-US" sz="2000" dirty="0"/>
              <a:t>Balance the service needs of the Community with the cost, budget constraints, and the effect of the Borough Tax Rate.</a:t>
            </a:r>
          </a:p>
          <a:p>
            <a:pPr marL="285750" indent="-285750">
              <a:spcAft>
                <a:spcPts val="1200"/>
              </a:spcAft>
              <a:buFont typeface="Arial"/>
              <a:buChar char="•"/>
            </a:pPr>
            <a:r>
              <a:rPr lang="en-US" sz="2000" dirty="0"/>
              <a:t>Review all Operating Expense line items for all Departments and ensure need – work through Council Committee structure.</a:t>
            </a:r>
          </a:p>
          <a:p>
            <a:pPr marL="285750" indent="-285750">
              <a:spcAft>
                <a:spcPts val="1200"/>
              </a:spcAft>
              <a:buFont typeface="Arial"/>
              <a:buChar char="•"/>
            </a:pPr>
            <a:r>
              <a:rPr lang="en-US" sz="2000" dirty="0"/>
              <a:t>Submit a 2021 Borough Budget that reflects the minimum amount of tax needed to sufficiently operate the Borough.</a:t>
            </a:r>
          </a:p>
          <a:p>
            <a:pPr marL="285750" indent="-285750">
              <a:spcAft>
                <a:spcPts val="1200"/>
              </a:spcAft>
              <a:buFont typeface="Arial"/>
              <a:buChar char="•"/>
            </a:pPr>
            <a:r>
              <a:rPr lang="en-US" sz="2000" dirty="0"/>
              <a:t>Minimize any property tax increases as much as possible (aim for decreases).</a:t>
            </a:r>
          </a:p>
          <a:p>
            <a:pPr marL="285750" indent="-285750">
              <a:spcAft>
                <a:spcPts val="1200"/>
              </a:spcAft>
              <a:buFont typeface="Arial"/>
              <a:buChar char="•"/>
            </a:pPr>
            <a:r>
              <a:rPr lang="en-US" sz="2000" dirty="0"/>
              <a:t>Continue to explore Shared Services where it is beneficial to Shrewsbury.</a:t>
            </a:r>
          </a:p>
          <a:p>
            <a:pPr marL="285750" indent="-285750">
              <a:spcAft>
                <a:spcPts val="1200"/>
              </a:spcAft>
              <a:buFont typeface="Arial"/>
              <a:buChar char="•"/>
            </a:pPr>
            <a:r>
              <a:rPr lang="en-US" sz="2000" dirty="0"/>
              <a:t>Modernize the Borough for better services and cost for those services.</a:t>
            </a:r>
          </a:p>
          <a:p>
            <a:pPr marL="285750" indent="-285750">
              <a:buFont typeface="Arial"/>
              <a:buChar char="•"/>
            </a:pPr>
            <a:endParaRPr lang="en-US" dirty="0"/>
          </a:p>
        </p:txBody>
      </p:sp>
    </p:spTree>
    <p:extLst>
      <p:ext uri="{BB962C8B-B14F-4D97-AF65-F5344CB8AC3E}">
        <p14:creationId xmlns:p14="http://schemas.microsoft.com/office/powerpoint/2010/main" val="4088218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3620"/>
            <a:ext cx="8229600" cy="1384300"/>
          </a:xfrm>
        </p:spPr>
        <p:txBody>
          <a:bodyPr>
            <a:normAutofit/>
          </a:bodyPr>
          <a:lstStyle/>
          <a:p>
            <a:r>
              <a:rPr lang="en-US" sz="3600" b="1" dirty="0"/>
              <a:t>Anticipated 2021 Total Tax Bill </a:t>
            </a:r>
            <a:br>
              <a:rPr lang="en-US" sz="3600" b="1" dirty="0"/>
            </a:br>
            <a:r>
              <a:rPr lang="en-US" sz="2800" dirty="0"/>
              <a:t>All Taxing Authorities </a:t>
            </a:r>
            <a:r>
              <a:rPr lang="en-US" sz="1800" dirty="0"/>
              <a:t>(Dollars)</a:t>
            </a:r>
          </a:p>
        </p:txBody>
      </p:sp>
      <p:sp>
        <p:nvSpPr>
          <p:cNvPr id="6" name="TextBox 5"/>
          <p:cNvSpPr txBox="1"/>
          <p:nvPr/>
        </p:nvSpPr>
        <p:spPr>
          <a:xfrm>
            <a:off x="663760" y="4610177"/>
            <a:ext cx="8023040" cy="338554"/>
          </a:xfrm>
          <a:prstGeom prst="rect">
            <a:avLst/>
          </a:prstGeom>
          <a:noFill/>
        </p:spPr>
        <p:txBody>
          <a:bodyPr wrap="square" rtlCol="0">
            <a:spAutoFit/>
          </a:bodyPr>
          <a:lstStyle/>
          <a:p>
            <a:r>
              <a:rPr lang="en-US" sz="1600" dirty="0"/>
              <a:t>.</a:t>
            </a:r>
          </a:p>
        </p:txBody>
      </p:sp>
      <p:sp>
        <p:nvSpPr>
          <p:cNvPr id="4" name="TextBox 3">
            <a:extLst>
              <a:ext uri="{FF2B5EF4-FFF2-40B4-BE49-F238E27FC236}">
                <a16:creationId xmlns:a16="http://schemas.microsoft.com/office/drawing/2014/main" id="{0AC9A28D-94D1-4399-A9AF-440EEF5CB9BE}"/>
              </a:ext>
            </a:extLst>
          </p:cNvPr>
          <p:cNvSpPr txBox="1"/>
          <p:nvPr/>
        </p:nvSpPr>
        <p:spPr>
          <a:xfrm>
            <a:off x="923278" y="2139518"/>
            <a:ext cx="184731" cy="369332"/>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87DED3C1-09E0-42E5-9BAC-B3795764E862}"/>
              </a:ext>
            </a:extLst>
          </p:cNvPr>
          <p:cNvSpPr txBox="1"/>
          <p:nvPr/>
        </p:nvSpPr>
        <p:spPr>
          <a:xfrm>
            <a:off x="4114800" y="2889681"/>
            <a:ext cx="914400" cy="91440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CE24F773-FACC-4E26-868D-211FBDD2F664}"/>
              </a:ext>
            </a:extLst>
          </p:cNvPr>
          <p:cNvSpPr txBox="1"/>
          <p:nvPr/>
        </p:nvSpPr>
        <p:spPr>
          <a:xfrm>
            <a:off x="1571348" y="3701988"/>
            <a:ext cx="2539013" cy="1246743"/>
          </a:xfrm>
          <a:prstGeom prst="rect">
            <a:avLst/>
          </a:prstGeom>
          <a:noFill/>
        </p:spPr>
        <p:txBody>
          <a:bodyPr wrap="square" rtlCol="0">
            <a:spAutoFit/>
          </a:bodyPr>
          <a:lstStyle/>
          <a:p>
            <a:endParaRPr lang="en-US" dirty="0"/>
          </a:p>
        </p:txBody>
      </p:sp>
      <p:graphicFrame>
        <p:nvGraphicFramePr>
          <p:cNvPr id="11" name="Table 10">
            <a:extLst>
              <a:ext uri="{FF2B5EF4-FFF2-40B4-BE49-F238E27FC236}">
                <a16:creationId xmlns:a16="http://schemas.microsoft.com/office/drawing/2014/main" id="{8D8DFC95-AA71-49BC-BDC1-8ACE67C85895}"/>
              </a:ext>
            </a:extLst>
          </p:cNvPr>
          <p:cNvGraphicFramePr>
            <a:graphicFrameLocks noGrp="1"/>
          </p:cNvGraphicFramePr>
          <p:nvPr>
            <p:extLst>
              <p:ext uri="{D42A27DB-BD31-4B8C-83A1-F6EECF244321}">
                <p14:modId xmlns:p14="http://schemas.microsoft.com/office/powerpoint/2010/main" val="2181570265"/>
              </p:ext>
            </p:extLst>
          </p:nvPr>
        </p:nvGraphicFramePr>
        <p:xfrm>
          <a:off x="159800" y="2223261"/>
          <a:ext cx="8806648" cy="4497131"/>
        </p:xfrm>
        <a:graphic>
          <a:graphicData uri="http://schemas.openxmlformats.org/drawingml/2006/table">
            <a:tbl>
              <a:tblPr>
                <a:tableStyleId>{5C22544A-7EE6-4342-B048-85BDC9FD1C3A}</a:tableStyleId>
              </a:tblPr>
              <a:tblGrid>
                <a:gridCol w="1988067">
                  <a:extLst>
                    <a:ext uri="{9D8B030D-6E8A-4147-A177-3AD203B41FA5}">
                      <a16:colId xmlns:a16="http://schemas.microsoft.com/office/drawing/2014/main" val="2840671460"/>
                    </a:ext>
                  </a:extLst>
                </a:gridCol>
                <a:gridCol w="1544450">
                  <a:extLst>
                    <a:ext uri="{9D8B030D-6E8A-4147-A177-3AD203B41FA5}">
                      <a16:colId xmlns:a16="http://schemas.microsoft.com/office/drawing/2014/main" val="4273113656"/>
                    </a:ext>
                  </a:extLst>
                </a:gridCol>
                <a:gridCol w="1413007">
                  <a:extLst>
                    <a:ext uri="{9D8B030D-6E8A-4147-A177-3AD203B41FA5}">
                      <a16:colId xmlns:a16="http://schemas.microsoft.com/office/drawing/2014/main" val="414485830"/>
                    </a:ext>
                  </a:extLst>
                </a:gridCol>
                <a:gridCol w="1347286">
                  <a:extLst>
                    <a:ext uri="{9D8B030D-6E8A-4147-A177-3AD203B41FA5}">
                      <a16:colId xmlns:a16="http://schemas.microsoft.com/office/drawing/2014/main" val="344737230"/>
                    </a:ext>
                  </a:extLst>
                </a:gridCol>
                <a:gridCol w="1396577">
                  <a:extLst>
                    <a:ext uri="{9D8B030D-6E8A-4147-A177-3AD203B41FA5}">
                      <a16:colId xmlns:a16="http://schemas.microsoft.com/office/drawing/2014/main" val="3177519350"/>
                    </a:ext>
                  </a:extLst>
                </a:gridCol>
                <a:gridCol w="1117261">
                  <a:extLst>
                    <a:ext uri="{9D8B030D-6E8A-4147-A177-3AD203B41FA5}">
                      <a16:colId xmlns:a16="http://schemas.microsoft.com/office/drawing/2014/main" val="4073989500"/>
                    </a:ext>
                  </a:extLst>
                </a:gridCol>
              </a:tblGrid>
              <a:tr h="212311">
                <a:tc>
                  <a:txBody>
                    <a:bodyPr/>
                    <a:lstStyle/>
                    <a:p>
                      <a:pPr algn="l" fontAlgn="b"/>
                      <a:endParaRPr lang="en-US" sz="1200" b="0" i="0" u="none" strike="noStrike" dirty="0">
                        <a:solidFill>
                          <a:srgbClr val="000000"/>
                        </a:solidFill>
                        <a:effectLst/>
                        <a:latin typeface="+mn-lt"/>
                      </a:endParaRPr>
                    </a:p>
                  </a:txBody>
                  <a:tcPr marL="0" marR="0" marT="0" marB="0" anchor="b">
                    <a:noFill/>
                  </a:tcPr>
                </a:tc>
                <a:tc>
                  <a:txBody>
                    <a:bodyPr/>
                    <a:lstStyle/>
                    <a:p>
                      <a:pPr algn="ctr" fontAlgn="b"/>
                      <a:endParaRPr lang="en-US" sz="1200" b="0" i="0" u="none" strike="noStrike">
                        <a:solidFill>
                          <a:srgbClr val="000000"/>
                        </a:solidFill>
                        <a:effectLst/>
                        <a:latin typeface="+mn-lt"/>
                      </a:endParaRPr>
                    </a:p>
                  </a:txBody>
                  <a:tcPr marL="0" marR="0" marT="0" marB="0" anchor="b">
                    <a:noFill/>
                  </a:tcPr>
                </a:tc>
                <a:tc>
                  <a:txBody>
                    <a:bodyPr/>
                    <a:lstStyle/>
                    <a:p>
                      <a:pPr algn="ctr" fontAlgn="b"/>
                      <a:endParaRPr lang="en-US" sz="1200" b="0" i="0" u="none" strike="noStrike">
                        <a:solidFill>
                          <a:srgbClr val="000000"/>
                        </a:solidFill>
                        <a:effectLst/>
                        <a:latin typeface="+mn-lt"/>
                      </a:endParaRPr>
                    </a:p>
                  </a:txBody>
                  <a:tcPr marL="0" marR="0" marT="0" marB="0" anchor="b">
                    <a:noFill/>
                  </a:tcPr>
                </a:tc>
                <a:tc>
                  <a:txBody>
                    <a:bodyPr/>
                    <a:lstStyle/>
                    <a:p>
                      <a:pPr algn="ctr" fontAlgn="b"/>
                      <a:endParaRPr lang="en-US" sz="1200" b="0" i="0" u="none" strike="noStrike">
                        <a:solidFill>
                          <a:srgbClr val="000000"/>
                        </a:solidFill>
                        <a:effectLst/>
                        <a:latin typeface="+mn-lt"/>
                      </a:endParaRPr>
                    </a:p>
                  </a:txBody>
                  <a:tcPr marL="0" marR="0" marT="0" marB="0" anchor="b">
                    <a:noFill/>
                  </a:tcPr>
                </a:tc>
                <a:tc>
                  <a:txBody>
                    <a:bodyPr/>
                    <a:lstStyle/>
                    <a:p>
                      <a:pPr algn="ctr" fontAlgn="b"/>
                      <a:endParaRPr lang="en-US" sz="1200" b="0" i="0" u="none" strike="noStrike">
                        <a:solidFill>
                          <a:srgbClr val="000000"/>
                        </a:solidFill>
                        <a:effectLst/>
                        <a:latin typeface="+mn-lt"/>
                      </a:endParaRPr>
                    </a:p>
                  </a:txBody>
                  <a:tcPr marL="0" marR="0" marT="0" marB="0" anchor="b">
                    <a:noFill/>
                  </a:tcPr>
                </a:tc>
                <a:tc>
                  <a:txBody>
                    <a:bodyPr/>
                    <a:lstStyle/>
                    <a:p>
                      <a:pPr algn="ctr" fontAlgn="b"/>
                      <a:endParaRPr lang="en-US" sz="1200" b="0" i="0" u="none" strike="noStrike">
                        <a:solidFill>
                          <a:srgbClr val="000000"/>
                        </a:solidFill>
                        <a:effectLst/>
                        <a:latin typeface="+mn-lt"/>
                      </a:endParaRPr>
                    </a:p>
                  </a:txBody>
                  <a:tcPr marL="0" marR="0" marT="0" marB="0" anchor="b">
                    <a:noFill/>
                  </a:tcPr>
                </a:tc>
                <a:extLst>
                  <a:ext uri="{0D108BD9-81ED-4DB2-BD59-A6C34878D82A}">
                    <a16:rowId xmlns:a16="http://schemas.microsoft.com/office/drawing/2014/main" val="575037885"/>
                  </a:ext>
                </a:extLst>
              </a:tr>
              <a:tr h="212311">
                <a:tc>
                  <a:txBody>
                    <a:bodyPr/>
                    <a:lstStyle/>
                    <a:p>
                      <a:pPr algn="l" fontAlgn="b"/>
                      <a:endParaRPr lang="en-US" sz="1200" b="0" i="0" u="none" strike="noStrike" dirty="0">
                        <a:solidFill>
                          <a:srgbClr val="000000"/>
                        </a:solidFill>
                        <a:effectLst/>
                        <a:latin typeface="+mn-lt"/>
                      </a:endParaRPr>
                    </a:p>
                  </a:txBody>
                  <a:tcPr marL="0" marR="0" marT="0" marB="0" anchor="b">
                    <a:noFill/>
                  </a:tcPr>
                </a:tc>
                <a:tc>
                  <a:txBody>
                    <a:bodyPr/>
                    <a:lstStyle/>
                    <a:p>
                      <a:pPr algn="r" fontAlgn="b"/>
                      <a:endParaRPr lang="en-US" sz="1200" b="0" i="0" u="none" strike="noStrike">
                        <a:solidFill>
                          <a:srgbClr val="000000"/>
                        </a:solidFill>
                        <a:effectLst/>
                        <a:latin typeface="+mn-lt"/>
                      </a:endParaRPr>
                    </a:p>
                  </a:txBody>
                  <a:tcPr marL="0" marR="0" marT="0" marB="0" anchor="b">
                    <a:noFill/>
                  </a:tcPr>
                </a:tc>
                <a:tc>
                  <a:txBody>
                    <a:bodyPr/>
                    <a:lstStyle/>
                    <a:p>
                      <a:pPr algn="r"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r" fontAlgn="b"/>
                      <a:endParaRPr lang="en-US" sz="1200" b="0" i="0" u="none" strike="noStrike">
                        <a:solidFill>
                          <a:srgbClr val="000000"/>
                        </a:solidFill>
                        <a:effectLst/>
                        <a:latin typeface="+mn-lt"/>
                      </a:endParaRPr>
                    </a:p>
                  </a:txBody>
                  <a:tcPr marL="0" marR="0" marT="0" marB="0" anchor="b">
                    <a:noFill/>
                  </a:tcPr>
                </a:tc>
                <a:tc>
                  <a:txBody>
                    <a:bodyPr/>
                    <a:lstStyle/>
                    <a:p>
                      <a:pPr algn="r" fontAlgn="b"/>
                      <a:endParaRPr lang="en-US" sz="1200" b="0" i="0" u="none" strike="noStrike">
                        <a:solidFill>
                          <a:srgbClr val="000000"/>
                        </a:solidFill>
                        <a:effectLst/>
                        <a:latin typeface="+mn-lt"/>
                      </a:endParaRPr>
                    </a:p>
                  </a:txBody>
                  <a:tcPr marL="0" marR="0" marT="0" marB="0" anchor="b">
                    <a:noFill/>
                  </a:tcPr>
                </a:tc>
                <a:extLst>
                  <a:ext uri="{0D108BD9-81ED-4DB2-BD59-A6C34878D82A}">
                    <a16:rowId xmlns:a16="http://schemas.microsoft.com/office/drawing/2014/main" val="4055118718"/>
                  </a:ext>
                </a:extLst>
              </a:tr>
              <a:tr h="212311">
                <a:tc>
                  <a:txBody>
                    <a:bodyPr/>
                    <a:lstStyle/>
                    <a:p>
                      <a:pPr algn="l" fontAlgn="b"/>
                      <a:endParaRPr lang="en-US" sz="1200" b="0" i="0" u="none" strike="noStrike" dirty="0">
                        <a:solidFill>
                          <a:srgbClr val="000000"/>
                        </a:solidFill>
                        <a:effectLst/>
                        <a:latin typeface="+mn-lt"/>
                      </a:endParaRPr>
                    </a:p>
                  </a:txBody>
                  <a:tcPr marL="0" marR="0" marT="0" marB="0" anchor="b">
                    <a:noFill/>
                  </a:tcPr>
                </a:tc>
                <a:tc>
                  <a:txBody>
                    <a:bodyPr/>
                    <a:lstStyle/>
                    <a:p>
                      <a:pPr algn="r" fontAlgn="b"/>
                      <a:endParaRPr lang="en-US" sz="1200" b="0" i="0" u="none" strike="noStrike">
                        <a:solidFill>
                          <a:srgbClr val="000000"/>
                        </a:solidFill>
                        <a:effectLst/>
                        <a:latin typeface="+mn-lt"/>
                      </a:endParaRPr>
                    </a:p>
                  </a:txBody>
                  <a:tcPr marL="0" marR="0" marT="0" marB="0" anchor="b">
                    <a:noFill/>
                  </a:tcPr>
                </a:tc>
                <a:tc>
                  <a:txBody>
                    <a:bodyPr/>
                    <a:lstStyle/>
                    <a:p>
                      <a:pPr algn="r"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r" fontAlgn="b"/>
                      <a:endParaRPr lang="en-US" sz="1200" b="0" i="0" u="none" strike="noStrike">
                        <a:solidFill>
                          <a:srgbClr val="000000"/>
                        </a:solidFill>
                        <a:effectLst/>
                        <a:latin typeface="+mn-lt"/>
                      </a:endParaRPr>
                    </a:p>
                  </a:txBody>
                  <a:tcPr marL="0" marR="0" marT="0" marB="0" anchor="b">
                    <a:noFill/>
                  </a:tcPr>
                </a:tc>
                <a:tc>
                  <a:txBody>
                    <a:bodyPr/>
                    <a:lstStyle/>
                    <a:p>
                      <a:pPr algn="r" fontAlgn="b"/>
                      <a:endParaRPr lang="en-US" sz="1200" b="0" i="0" u="none" strike="noStrike">
                        <a:solidFill>
                          <a:srgbClr val="000000"/>
                        </a:solidFill>
                        <a:effectLst/>
                        <a:latin typeface="+mn-lt"/>
                      </a:endParaRPr>
                    </a:p>
                  </a:txBody>
                  <a:tcPr marL="0" marR="0" marT="0" marB="0" anchor="b">
                    <a:noFill/>
                  </a:tcPr>
                </a:tc>
                <a:extLst>
                  <a:ext uri="{0D108BD9-81ED-4DB2-BD59-A6C34878D82A}">
                    <a16:rowId xmlns:a16="http://schemas.microsoft.com/office/drawing/2014/main" val="1218820649"/>
                  </a:ext>
                </a:extLst>
              </a:tr>
              <a:tr h="212311">
                <a:tc>
                  <a:txBody>
                    <a:bodyPr/>
                    <a:lstStyle/>
                    <a:p>
                      <a:pPr algn="l" fontAlgn="b"/>
                      <a:endParaRPr lang="en-US" sz="1200" b="0" i="0" u="none" strike="noStrike" dirty="0">
                        <a:solidFill>
                          <a:srgbClr val="000000"/>
                        </a:solidFill>
                        <a:effectLst/>
                        <a:latin typeface="+mn-lt"/>
                      </a:endParaRPr>
                    </a:p>
                  </a:txBody>
                  <a:tcPr marL="0" marR="0" marT="0" marB="0" anchor="b">
                    <a:noFill/>
                  </a:tcPr>
                </a:tc>
                <a:tc>
                  <a:txBody>
                    <a:bodyPr/>
                    <a:lstStyle/>
                    <a:p>
                      <a:pPr algn="r" fontAlgn="b"/>
                      <a:endParaRPr lang="en-US" sz="1200" b="0" i="0" u="none" strike="noStrike">
                        <a:solidFill>
                          <a:srgbClr val="000000"/>
                        </a:solidFill>
                        <a:effectLst/>
                        <a:latin typeface="+mn-lt"/>
                      </a:endParaRPr>
                    </a:p>
                  </a:txBody>
                  <a:tcPr marL="0" marR="0" marT="0" marB="0" anchor="b">
                    <a:noFill/>
                  </a:tcPr>
                </a:tc>
                <a:tc>
                  <a:txBody>
                    <a:bodyPr/>
                    <a:lstStyle/>
                    <a:p>
                      <a:pPr algn="r"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r" fontAlgn="b"/>
                      <a:endParaRPr lang="en-US" sz="1200" b="0" i="0" u="none" strike="noStrike">
                        <a:solidFill>
                          <a:srgbClr val="000000"/>
                        </a:solidFill>
                        <a:effectLst/>
                        <a:latin typeface="+mn-lt"/>
                      </a:endParaRPr>
                    </a:p>
                  </a:txBody>
                  <a:tcPr marL="0" marR="0" marT="0" marB="0" anchor="b">
                    <a:noFill/>
                  </a:tcPr>
                </a:tc>
                <a:tc>
                  <a:txBody>
                    <a:bodyPr/>
                    <a:lstStyle/>
                    <a:p>
                      <a:pPr algn="r" fontAlgn="b"/>
                      <a:endParaRPr lang="en-US" sz="1200" b="0" i="0" u="none" strike="noStrike" dirty="0">
                        <a:solidFill>
                          <a:srgbClr val="000000"/>
                        </a:solidFill>
                        <a:effectLst/>
                        <a:latin typeface="+mn-lt"/>
                      </a:endParaRPr>
                    </a:p>
                  </a:txBody>
                  <a:tcPr marL="0" marR="0" marT="0" marB="0" anchor="b">
                    <a:noFill/>
                  </a:tcPr>
                </a:tc>
                <a:extLst>
                  <a:ext uri="{0D108BD9-81ED-4DB2-BD59-A6C34878D82A}">
                    <a16:rowId xmlns:a16="http://schemas.microsoft.com/office/drawing/2014/main" val="3225400996"/>
                  </a:ext>
                </a:extLst>
              </a:tr>
              <a:tr h="212311">
                <a:tc>
                  <a:txBody>
                    <a:bodyPr/>
                    <a:lstStyle/>
                    <a:p>
                      <a:pPr algn="l" fontAlgn="b"/>
                      <a:endParaRPr lang="en-US" sz="1200" b="0" i="0" u="none" strike="noStrike" dirty="0">
                        <a:solidFill>
                          <a:srgbClr val="000000"/>
                        </a:solidFill>
                        <a:effectLst/>
                        <a:latin typeface="+mn-lt"/>
                      </a:endParaRPr>
                    </a:p>
                  </a:txBody>
                  <a:tcPr marL="0" marR="0" marT="0" marB="0" anchor="b">
                    <a:noFill/>
                  </a:tcPr>
                </a:tc>
                <a:tc>
                  <a:txBody>
                    <a:bodyPr/>
                    <a:lstStyle/>
                    <a:p>
                      <a:pPr algn="r" fontAlgn="b"/>
                      <a:endParaRPr lang="en-US" sz="1200" b="0" i="0" u="none" strike="noStrike">
                        <a:solidFill>
                          <a:srgbClr val="000000"/>
                        </a:solidFill>
                        <a:effectLst/>
                        <a:latin typeface="+mn-lt"/>
                      </a:endParaRPr>
                    </a:p>
                  </a:txBody>
                  <a:tcPr marL="0" marR="0" marT="0" marB="0" anchor="b">
                    <a:noFill/>
                  </a:tcPr>
                </a:tc>
                <a:tc>
                  <a:txBody>
                    <a:bodyPr/>
                    <a:lstStyle/>
                    <a:p>
                      <a:pPr algn="r"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r" fontAlgn="b"/>
                      <a:endParaRPr lang="en-US" sz="1200" b="0" i="0" u="none" strike="noStrike">
                        <a:solidFill>
                          <a:srgbClr val="000000"/>
                        </a:solidFill>
                        <a:effectLst/>
                        <a:latin typeface="+mn-lt"/>
                      </a:endParaRPr>
                    </a:p>
                  </a:txBody>
                  <a:tcPr marL="0" marR="0" marT="0" marB="0" anchor="b">
                    <a:noFill/>
                  </a:tcPr>
                </a:tc>
                <a:tc>
                  <a:txBody>
                    <a:bodyPr/>
                    <a:lstStyle/>
                    <a:p>
                      <a:pPr algn="r" fontAlgn="b"/>
                      <a:endParaRPr lang="en-US" sz="1200" b="0" i="0" u="none" strike="noStrike">
                        <a:solidFill>
                          <a:srgbClr val="000000"/>
                        </a:solidFill>
                        <a:effectLst/>
                        <a:latin typeface="+mn-lt"/>
                      </a:endParaRPr>
                    </a:p>
                  </a:txBody>
                  <a:tcPr marL="0" marR="0" marT="0" marB="0" anchor="b">
                    <a:noFill/>
                  </a:tcPr>
                </a:tc>
                <a:extLst>
                  <a:ext uri="{0D108BD9-81ED-4DB2-BD59-A6C34878D82A}">
                    <a16:rowId xmlns:a16="http://schemas.microsoft.com/office/drawing/2014/main" val="2762747227"/>
                  </a:ext>
                </a:extLst>
              </a:tr>
              <a:tr h="212311">
                <a:tc>
                  <a:txBody>
                    <a:bodyPr/>
                    <a:lstStyle/>
                    <a:p>
                      <a:pPr algn="l" fontAlgn="b"/>
                      <a:endParaRPr lang="en-US" sz="1200" b="0" i="0" u="none" strike="noStrike" dirty="0">
                        <a:solidFill>
                          <a:srgbClr val="000000"/>
                        </a:solidFill>
                        <a:effectLst/>
                        <a:latin typeface="+mn-lt"/>
                      </a:endParaRPr>
                    </a:p>
                  </a:txBody>
                  <a:tcPr marL="0" marR="0" marT="0" marB="0" anchor="b">
                    <a:noFill/>
                  </a:tcPr>
                </a:tc>
                <a:tc>
                  <a:txBody>
                    <a:bodyPr/>
                    <a:lstStyle/>
                    <a:p>
                      <a:pPr algn="r" fontAlgn="b"/>
                      <a:endParaRPr lang="en-US" sz="1200" b="0" i="0" u="none" strike="noStrike" dirty="0">
                        <a:solidFill>
                          <a:srgbClr val="000000"/>
                        </a:solidFill>
                        <a:effectLst/>
                        <a:latin typeface="+mn-lt"/>
                      </a:endParaRPr>
                    </a:p>
                  </a:txBody>
                  <a:tcPr marL="0" marR="0" marT="0" marB="0" anchor="b">
                    <a:noFill/>
                  </a:tcPr>
                </a:tc>
                <a:tc>
                  <a:txBody>
                    <a:bodyPr/>
                    <a:lstStyle/>
                    <a:p>
                      <a:pPr algn="r"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r" fontAlgn="b"/>
                      <a:endParaRPr lang="en-US" sz="1200" b="0" i="0" u="none" strike="noStrike">
                        <a:solidFill>
                          <a:srgbClr val="000000"/>
                        </a:solidFill>
                        <a:effectLst/>
                        <a:latin typeface="+mn-lt"/>
                      </a:endParaRPr>
                    </a:p>
                  </a:txBody>
                  <a:tcPr marL="0" marR="0" marT="0" marB="0" anchor="b">
                    <a:noFill/>
                  </a:tcPr>
                </a:tc>
                <a:tc>
                  <a:txBody>
                    <a:bodyPr/>
                    <a:lstStyle/>
                    <a:p>
                      <a:pPr algn="r" fontAlgn="b"/>
                      <a:endParaRPr lang="en-US" sz="1200" b="0" i="0" u="none" strike="noStrike">
                        <a:solidFill>
                          <a:srgbClr val="000000"/>
                        </a:solidFill>
                        <a:effectLst/>
                        <a:latin typeface="+mn-lt"/>
                      </a:endParaRPr>
                    </a:p>
                  </a:txBody>
                  <a:tcPr marL="0" marR="0" marT="0" marB="0" anchor="b">
                    <a:noFill/>
                  </a:tcPr>
                </a:tc>
                <a:extLst>
                  <a:ext uri="{0D108BD9-81ED-4DB2-BD59-A6C34878D82A}">
                    <a16:rowId xmlns:a16="http://schemas.microsoft.com/office/drawing/2014/main" val="1173029558"/>
                  </a:ext>
                </a:extLst>
              </a:tr>
              <a:tr h="212311">
                <a:tc>
                  <a:txBody>
                    <a:bodyPr/>
                    <a:lstStyle/>
                    <a:p>
                      <a:pPr algn="l" fontAlgn="b"/>
                      <a:endParaRPr lang="en-US" sz="1200" b="0" i="0" u="none" strike="noStrike" dirty="0">
                        <a:solidFill>
                          <a:srgbClr val="000000"/>
                        </a:solidFill>
                        <a:effectLst/>
                        <a:latin typeface="+mn-lt"/>
                      </a:endParaRPr>
                    </a:p>
                  </a:txBody>
                  <a:tcPr marL="0" marR="0" marT="0" marB="0" anchor="b">
                    <a:noFill/>
                  </a:tcPr>
                </a:tc>
                <a:tc>
                  <a:txBody>
                    <a:bodyPr/>
                    <a:lstStyle/>
                    <a:p>
                      <a:pPr algn="l" fontAlgn="b"/>
                      <a:endParaRPr lang="en-US" sz="1200" b="0" i="0" u="none" strike="noStrike" dirty="0">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extLst>
                  <a:ext uri="{0D108BD9-81ED-4DB2-BD59-A6C34878D82A}">
                    <a16:rowId xmlns:a16="http://schemas.microsoft.com/office/drawing/2014/main" val="2142350522"/>
                  </a:ext>
                </a:extLst>
              </a:tr>
              <a:tr h="212311">
                <a:tc>
                  <a:txBody>
                    <a:bodyPr/>
                    <a:lstStyle/>
                    <a:p>
                      <a:pPr algn="l" fontAlgn="b"/>
                      <a:endParaRPr lang="en-US" sz="1200" b="0" i="0" u="none" strike="noStrike" dirty="0">
                        <a:solidFill>
                          <a:srgbClr val="000000"/>
                        </a:solidFill>
                        <a:effectLst/>
                        <a:latin typeface="+mn-lt"/>
                      </a:endParaRPr>
                    </a:p>
                  </a:txBody>
                  <a:tcPr marL="0" marR="0" marT="0" marB="0" anchor="b">
                    <a:noFill/>
                  </a:tcPr>
                </a:tc>
                <a:tc>
                  <a:txBody>
                    <a:bodyPr/>
                    <a:lstStyle/>
                    <a:p>
                      <a:pPr algn="r" fontAlgn="b"/>
                      <a:endParaRPr lang="en-US" sz="1200" b="0" i="0" u="none" strike="noStrike" dirty="0">
                        <a:solidFill>
                          <a:srgbClr val="000000"/>
                        </a:solidFill>
                        <a:effectLst/>
                        <a:latin typeface="+mn-lt"/>
                      </a:endParaRPr>
                    </a:p>
                  </a:txBody>
                  <a:tcPr marL="0" marR="0" marT="0" marB="0" anchor="b">
                    <a:noFill/>
                  </a:tcPr>
                </a:tc>
                <a:tc>
                  <a:txBody>
                    <a:bodyPr/>
                    <a:lstStyle/>
                    <a:p>
                      <a:pPr algn="r"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r" fontAlgn="b"/>
                      <a:endParaRPr lang="en-US" sz="1200" b="0" i="0" u="none" strike="noStrike">
                        <a:solidFill>
                          <a:srgbClr val="000000"/>
                        </a:solidFill>
                        <a:effectLst/>
                        <a:latin typeface="+mn-lt"/>
                      </a:endParaRPr>
                    </a:p>
                  </a:txBody>
                  <a:tcPr marL="0" marR="0" marT="0" marB="0" anchor="b">
                    <a:noFill/>
                  </a:tcPr>
                </a:tc>
                <a:tc>
                  <a:txBody>
                    <a:bodyPr/>
                    <a:lstStyle/>
                    <a:p>
                      <a:pPr algn="r" fontAlgn="b"/>
                      <a:endParaRPr lang="en-US" sz="1200" b="0" i="0" u="none" strike="noStrike">
                        <a:solidFill>
                          <a:srgbClr val="000000"/>
                        </a:solidFill>
                        <a:effectLst/>
                        <a:latin typeface="+mn-lt"/>
                      </a:endParaRPr>
                    </a:p>
                  </a:txBody>
                  <a:tcPr marL="0" marR="0" marT="0" marB="0" anchor="b">
                    <a:noFill/>
                  </a:tcPr>
                </a:tc>
                <a:extLst>
                  <a:ext uri="{0D108BD9-81ED-4DB2-BD59-A6C34878D82A}">
                    <a16:rowId xmlns:a16="http://schemas.microsoft.com/office/drawing/2014/main" val="2106237736"/>
                  </a:ext>
                </a:extLst>
              </a:tr>
              <a:tr h="212311">
                <a:tc>
                  <a:txBody>
                    <a:bodyPr/>
                    <a:lstStyle/>
                    <a:p>
                      <a:pPr algn="l" fontAlgn="b"/>
                      <a:endParaRPr lang="en-US" sz="1200" b="0" i="0" u="none" strike="noStrike" dirty="0">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dirty="0">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extLst>
                  <a:ext uri="{0D108BD9-81ED-4DB2-BD59-A6C34878D82A}">
                    <a16:rowId xmlns:a16="http://schemas.microsoft.com/office/drawing/2014/main" val="4025645594"/>
                  </a:ext>
                </a:extLst>
              </a:tr>
              <a:tr h="212311">
                <a:tc>
                  <a:txBody>
                    <a:bodyPr/>
                    <a:lstStyle/>
                    <a:p>
                      <a:pPr algn="l" fontAlgn="b"/>
                      <a:endParaRPr lang="en-US" sz="1200" b="0" i="0" u="none" strike="noStrike" dirty="0">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dirty="0">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extLst>
                  <a:ext uri="{0D108BD9-81ED-4DB2-BD59-A6C34878D82A}">
                    <a16:rowId xmlns:a16="http://schemas.microsoft.com/office/drawing/2014/main" val="4086253852"/>
                  </a:ext>
                </a:extLst>
              </a:tr>
              <a:tr h="212311">
                <a:tc>
                  <a:txBody>
                    <a:bodyPr/>
                    <a:lstStyle/>
                    <a:p>
                      <a:pPr algn="l" fontAlgn="b"/>
                      <a:endParaRPr lang="en-US" sz="1200" b="0" i="0" u="none" strike="noStrike" dirty="0">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dirty="0">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dirty="0">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extLst>
                  <a:ext uri="{0D108BD9-81ED-4DB2-BD59-A6C34878D82A}">
                    <a16:rowId xmlns:a16="http://schemas.microsoft.com/office/drawing/2014/main" val="3539718289"/>
                  </a:ext>
                </a:extLst>
              </a:tr>
              <a:tr h="212311">
                <a:tc gridSpan="2">
                  <a:txBody>
                    <a:bodyPr/>
                    <a:lstStyle/>
                    <a:p>
                      <a:pPr algn="l" fontAlgn="b"/>
                      <a:endParaRPr lang="en-US" sz="1200" b="0" i="0" u="none" strike="noStrike" dirty="0">
                        <a:solidFill>
                          <a:srgbClr val="000000"/>
                        </a:solidFill>
                        <a:effectLst/>
                        <a:latin typeface="+mn-lt"/>
                      </a:endParaRPr>
                    </a:p>
                  </a:txBody>
                  <a:tcPr marL="0" marR="0" marT="0" marB="0" anchor="b">
                    <a:noFill/>
                  </a:tcPr>
                </a:tc>
                <a:tc hMerge="1">
                  <a:txBody>
                    <a:bodyPr/>
                    <a:lstStyle/>
                    <a:p>
                      <a:endParaRPr lang="en-US"/>
                    </a:p>
                  </a:txBody>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dirty="0">
                        <a:solidFill>
                          <a:srgbClr val="000000"/>
                        </a:solidFill>
                        <a:effectLst/>
                        <a:latin typeface="+mn-lt"/>
                      </a:endParaRPr>
                    </a:p>
                  </a:txBody>
                  <a:tcPr marL="0" marR="0" marT="0" marB="0" anchor="b">
                    <a:noFill/>
                  </a:tcPr>
                </a:tc>
                <a:extLst>
                  <a:ext uri="{0D108BD9-81ED-4DB2-BD59-A6C34878D82A}">
                    <a16:rowId xmlns:a16="http://schemas.microsoft.com/office/drawing/2014/main" val="3591520833"/>
                  </a:ext>
                </a:extLst>
              </a:tr>
              <a:tr h="212311">
                <a:tc>
                  <a:txBody>
                    <a:bodyPr/>
                    <a:lstStyle/>
                    <a:p>
                      <a:pPr algn="l" fontAlgn="b"/>
                      <a:endParaRPr lang="en-US" sz="1200" b="0" i="0" u="none" strike="noStrike" dirty="0">
                        <a:solidFill>
                          <a:srgbClr val="000000"/>
                        </a:solidFill>
                        <a:effectLst/>
                        <a:latin typeface="+mn-lt"/>
                      </a:endParaRPr>
                    </a:p>
                  </a:txBody>
                  <a:tcPr marL="0" marR="0" marT="0" marB="0" anchor="b">
                    <a:noFill/>
                  </a:tcPr>
                </a:tc>
                <a:tc>
                  <a:txBody>
                    <a:bodyPr/>
                    <a:lstStyle/>
                    <a:p>
                      <a:pPr algn="r"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dirty="0">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extLst>
                  <a:ext uri="{0D108BD9-81ED-4DB2-BD59-A6C34878D82A}">
                    <a16:rowId xmlns:a16="http://schemas.microsoft.com/office/drawing/2014/main" val="622577925"/>
                  </a:ext>
                </a:extLst>
              </a:tr>
              <a:tr h="212311">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r"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extLst>
                  <a:ext uri="{0D108BD9-81ED-4DB2-BD59-A6C34878D82A}">
                    <a16:rowId xmlns:a16="http://schemas.microsoft.com/office/drawing/2014/main" val="2738205814"/>
                  </a:ext>
                </a:extLst>
              </a:tr>
              <a:tr h="231611">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r"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extLst>
                  <a:ext uri="{0D108BD9-81ED-4DB2-BD59-A6C34878D82A}">
                    <a16:rowId xmlns:a16="http://schemas.microsoft.com/office/drawing/2014/main" val="63187127"/>
                  </a:ext>
                </a:extLst>
              </a:tr>
              <a:tr h="231611">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r"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dirty="0">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extLst>
                  <a:ext uri="{0D108BD9-81ED-4DB2-BD59-A6C34878D82A}">
                    <a16:rowId xmlns:a16="http://schemas.microsoft.com/office/drawing/2014/main" val="2468921608"/>
                  </a:ext>
                </a:extLst>
              </a:tr>
              <a:tr h="212311">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extLst>
                  <a:ext uri="{0D108BD9-81ED-4DB2-BD59-A6C34878D82A}">
                    <a16:rowId xmlns:a16="http://schemas.microsoft.com/office/drawing/2014/main" val="193802733"/>
                  </a:ext>
                </a:extLst>
              </a:tr>
              <a:tr h="212311">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dirty="0">
                        <a:solidFill>
                          <a:srgbClr val="000000"/>
                        </a:solidFill>
                        <a:effectLst/>
                        <a:latin typeface="+mn-lt"/>
                      </a:endParaRPr>
                    </a:p>
                  </a:txBody>
                  <a:tcPr marL="0" marR="0" marT="0" marB="0" anchor="b">
                    <a:noFill/>
                  </a:tcPr>
                </a:tc>
                <a:tc>
                  <a:txBody>
                    <a:bodyPr/>
                    <a:lstStyle/>
                    <a:p>
                      <a:pPr algn="l" fontAlgn="b"/>
                      <a:endParaRPr lang="en-US" sz="1200" b="0" i="0" u="none" strike="noStrike" dirty="0">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dirty="0">
                        <a:solidFill>
                          <a:srgbClr val="000000"/>
                        </a:solidFill>
                        <a:effectLst/>
                        <a:latin typeface="+mn-lt"/>
                      </a:endParaRPr>
                    </a:p>
                  </a:txBody>
                  <a:tcPr marL="0" marR="0" marT="0" marB="0" anchor="b">
                    <a:noFill/>
                  </a:tcPr>
                </a:tc>
                <a:extLst>
                  <a:ext uri="{0D108BD9-81ED-4DB2-BD59-A6C34878D82A}">
                    <a16:rowId xmlns:a16="http://schemas.microsoft.com/office/drawing/2014/main" val="3727227256"/>
                  </a:ext>
                </a:extLst>
              </a:tr>
              <a:tr h="212311">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dirty="0">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extLst>
                  <a:ext uri="{0D108BD9-81ED-4DB2-BD59-A6C34878D82A}">
                    <a16:rowId xmlns:a16="http://schemas.microsoft.com/office/drawing/2014/main" val="565245645"/>
                  </a:ext>
                </a:extLst>
              </a:tr>
              <a:tr h="212311">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dirty="0">
                        <a:solidFill>
                          <a:srgbClr val="000000"/>
                        </a:solidFill>
                        <a:effectLst/>
                        <a:latin typeface="+mn-lt"/>
                      </a:endParaRPr>
                    </a:p>
                  </a:txBody>
                  <a:tcPr marL="0" marR="0" marT="0" marB="0" anchor="b">
                    <a:noFill/>
                  </a:tcPr>
                </a:tc>
                <a:tc>
                  <a:txBody>
                    <a:bodyPr/>
                    <a:lstStyle/>
                    <a:p>
                      <a:pPr algn="l" fontAlgn="b"/>
                      <a:endParaRPr lang="en-US" sz="1200" b="0" i="0" u="none" strike="noStrike" dirty="0">
                        <a:solidFill>
                          <a:srgbClr val="000000"/>
                        </a:solidFill>
                        <a:effectLst/>
                        <a:latin typeface="+mn-lt"/>
                      </a:endParaRPr>
                    </a:p>
                  </a:txBody>
                  <a:tcPr marL="0" marR="0" marT="0" marB="0" anchor="b">
                    <a:noFill/>
                  </a:tcPr>
                </a:tc>
                <a:tc>
                  <a:txBody>
                    <a:bodyPr/>
                    <a:lstStyle/>
                    <a:p>
                      <a:pPr algn="l" fontAlgn="b"/>
                      <a:endParaRPr lang="en-US" sz="1200" b="0" i="0" u="none" strike="noStrike" dirty="0">
                        <a:solidFill>
                          <a:srgbClr val="000000"/>
                        </a:solidFill>
                        <a:effectLst/>
                        <a:latin typeface="+mn-lt"/>
                      </a:endParaRPr>
                    </a:p>
                  </a:txBody>
                  <a:tcPr marL="0" marR="0" marT="0" marB="0" anchor="b">
                    <a:noFill/>
                  </a:tcPr>
                </a:tc>
                <a:tc>
                  <a:txBody>
                    <a:bodyPr/>
                    <a:lstStyle/>
                    <a:p>
                      <a:pPr algn="l" fontAlgn="b"/>
                      <a:endParaRPr lang="en-US" sz="1200" b="0" i="0" u="none" strike="noStrike" dirty="0">
                        <a:solidFill>
                          <a:srgbClr val="000000"/>
                        </a:solidFill>
                        <a:effectLst/>
                        <a:latin typeface="+mn-lt"/>
                      </a:endParaRPr>
                    </a:p>
                  </a:txBody>
                  <a:tcPr marL="0" marR="0" marT="0" marB="0" anchor="b">
                    <a:noFill/>
                  </a:tcPr>
                </a:tc>
                <a:extLst>
                  <a:ext uri="{0D108BD9-81ED-4DB2-BD59-A6C34878D82A}">
                    <a16:rowId xmlns:a16="http://schemas.microsoft.com/office/drawing/2014/main" val="1176198490"/>
                  </a:ext>
                </a:extLst>
              </a:tr>
              <a:tr h="212311">
                <a:tc>
                  <a:txBody>
                    <a:bodyPr/>
                    <a:lstStyle/>
                    <a:p>
                      <a:pPr algn="l" fontAlgn="b"/>
                      <a:endParaRPr lang="en-US" sz="1200" b="0" i="0" u="none" strike="noStrike">
                        <a:solidFill>
                          <a:srgbClr val="000000"/>
                        </a:solidFill>
                        <a:effectLst/>
                        <a:latin typeface="+mn-lt"/>
                      </a:endParaRPr>
                    </a:p>
                  </a:txBody>
                  <a:tcPr marL="0" marR="0" marT="0" marB="0" anchor="b">
                    <a:noFill/>
                  </a:tcPr>
                </a:tc>
                <a:tc>
                  <a:txBody>
                    <a:bodyPr/>
                    <a:lstStyle/>
                    <a:p>
                      <a:pPr algn="r" fontAlgn="b"/>
                      <a:endParaRPr lang="en-US" sz="1200" b="0" i="0" u="none" strike="noStrike">
                        <a:solidFill>
                          <a:srgbClr val="000000"/>
                        </a:solidFill>
                        <a:effectLst/>
                        <a:latin typeface="+mn-lt"/>
                      </a:endParaRPr>
                    </a:p>
                  </a:txBody>
                  <a:tcPr marL="0" marR="0" marT="0" marB="0" anchor="b">
                    <a:noFill/>
                  </a:tcPr>
                </a:tc>
                <a:tc>
                  <a:txBody>
                    <a:bodyPr/>
                    <a:lstStyle/>
                    <a:p>
                      <a:pPr algn="l" fontAlgn="b"/>
                      <a:endParaRPr lang="en-US" sz="1200" b="0" i="0" u="none" strike="noStrike" dirty="0">
                        <a:solidFill>
                          <a:srgbClr val="000000"/>
                        </a:solidFill>
                        <a:effectLst/>
                        <a:latin typeface="+mn-lt"/>
                      </a:endParaRPr>
                    </a:p>
                  </a:txBody>
                  <a:tcPr marL="0" marR="0" marT="0" marB="0" anchor="b">
                    <a:noFill/>
                  </a:tcPr>
                </a:tc>
                <a:tc>
                  <a:txBody>
                    <a:bodyPr/>
                    <a:lstStyle/>
                    <a:p>
                      <a:pPr algn="l" fontAlgn="b"/>
                      <a:endParaRPr lang="en-US" sz="1200" b="0" i="0" u="none" strike="noStrike" dirty="0">
                        <a:solidFill>
                          <a:srgbClr val="000000"/>
                        </a:solidFill>
                        <a:effectLst/>
                        <a:latin typeface="+mn-lt"/>
                      </a:endParaRPr>
                    </a:p>
                  </a:txBody>
                  <a:tcPr marL="0" marR="0" marT="0" marB="0" anchor="b">
                    <a:noFill/>
                  </a:tcPr>
                </a:tc>
                <a:tc>
                  <a:txBody>
                    <a:bodyPr/>
                    <a:lstStyle/>
                    <a:p>
                      <a:pPr algn="l" fontAlgn="b"/>
                      <a:endParaRPr lang="en-US" sz="1200" b="0" i="0" u="none" strike="noStrike" dirty="0">
                        <a:solidFill>
                          <a:srgbClr val="000000"/>
                        </a:solidFill>
                        <a:effectLst/>
                        <a:latin typeface="+mn-lt"/>
                      </a:endParaRPr>
                    </a:p>
                  </a:txBody>
                  <a:tcPr marL="0" marR="0" marT="0" marB="0" anchor="b">
                    <a:noFill/>
                  </a:tcPr>
                </a:tc>
                <a:tc>
                  <a:txBody>
                    <a:bodyPr/>
                    <a:lstStyle/>
                    <a:p>
                      <a:pPr algn="l" fontAlgn="b"/>
                      <a:endParaRPr lang="en-US" sz="1200" b="0" i="0" u="none" strike="noStrike" dirty="0">
                        <a:solidFill>
                          <a:srgbClr val="000000"/>
                        </a:solidFill>
                        <a:effectLst/>
                        <a:latin typeface="+mn-lt"/>
                      </a:endParaRPr>
                    </a:p>
                  </a:txBody>
                  <a:tcPr marL="0" marR="0" marT="0" marB="0" anchor="b">
                    <a:noFill/>
                  </a:tcPr>
                </a:tc>
                <a:extLst>
                  <a:ext uri="{0D108BD9-81ED-4DB2-BD59-A6C34878D82A}">
                    <a16:rowId xmlns:a16="http://schemas.microsoft.com/office/drawing/2014/main" val="691990999"/>
                  </a:ext>
                </a:extLst>
              </a:tr>
            </a:tbl>
          </a:graphicData>
        </a:graphic>
      </p:graphicFrame>
      <p:graphicFrame>
        <p:nvGraphicFramePr>
          <p:cNvPr id="3" name="Object 2">
            <a:extLst>
              <a:ext uri="{FF2B5EF4-FFF2-40B4-BE49-F238E27FC236}">
                <a16:creationId xmlns:a16="http://schemas.microsoft.com/office/drawing/2014/main" id="{31139C51-77F2-41BB-BC9F-EB7BEE01353E}"/>
              </a:ext>
            </a:extLst>
          </p:cNvPr>
          <p:cNvGraphicFramePr>
            <a:graphicFrameLocks noChangeAspect="1"/>
          </p:cNvGraphicFramePr>
          <p:nvPr>
            <p:extLst>
              <p:ext uri="{D42A27DB-BD31-4B8C-83A1-F6EECF244321}">
                <p14:modId xmlns:p14="http://schemas.microsoft.com/office/powerpoint/2010/main" val="921168826"/>
              </p:ext>
            </p:extLst>
          </p:nvPr>
        </p:nvGraphicFramePr>
        <p:xfrm>
          <a:off x="457200" y="2247823"/>
          <a:ext cx="8409007" cy="4338172"/>
        </p:xfrm>
        <a:graphic>
          <a:graphicData uri="http://schemas.openxmlformats.org/presentationml/2006/ole">
            <mc:AlternateContent xmlns:mc="http://schemas.openxmlformats.org/markup-compatibility/2006">
              <mc:Choice xmlns:v="urn:schemas-microsoft-com:vml" Requires="v">
                <p:oleObj name="Document" r:id="rId2" imgW="6085501" imgH="4069867" progId="Word.Document.12">
                  <p:embed/>
                </p:oleObj>
              </mc:Choice>
              <mc:Fallback>
                <p:oleObj name="Document" r:id="rId2" imgW="6085501" imgH="4069867" progId="Word.Document.12">
                  <p:embed/>
                  <p:pic>
                    <p:nvPicPr>
                      <p:cNvPr id="0" name=""/>
                      <p:cNvPicPr/>
                      <p:nvPr/>
                    </p:nvPicPr>
                    <p:blipFill>
                      <a:blip r:embed="rId3"/>
                      <a:stretch>
                        <a:fillRect/>
                      </a:stretch>
                    </p:blipFill>
                    <p:spPr>
                      <a:xfrm>
                        <a:off x="457200" y="2247823"/>
                        <a:ext cx="8409007" cy="4338172"/>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B3E39B6-97F8-4459-B7CF-CD9DD3135626}"/>
              </a:ext>
            </a:extLst>
          </p:cNvPr>
          <p:cNvGraphicFramePr>
            <a:graphicFrameLocks noChangeAspect="1"/>
          </p:cNvGraphicFramePr>
          <p:nvPr>
            <p:extLst>
              <p:ext uri="{D42A27DB-BD31-4B8C-83A1-F6EECF244321}">
                <p14:modId xmlns:p14="http://schemas.microsoft.com/office/powerpoint/2010/main" val="2940337735"/>
              </p:ext>
            </p:extLst>
          </p:nvPr>
        </p:nvGraphicFramePr>
        <p:xfrm>
          <a:off x="357188" y="2200741"/>
          <a:ext cx="8409007" cy="4603394"/>
        </p:xfrm>
        <a:graphic>
          <a:graphicData uri="http://schemas.openxmlformats.org/presentationml/2006/ole">
            <mc:AlternateContent xmlns:mc="http://schemas.openxmlformats.org/markup-compatibility/2006">
              <mc:Choice xmlns:v="urn:schemas-microsoft-com:vml" Requires="v">
                <p:oleObj name="Worksheet" r:id="rId4" imgW="5859815" imgH="4061350" progId="Excel.Sheet.12">
                  <p:embed/>
                </p:oleObj>
              </mc:Choice>
              <mc:Fallback>
                <p:oleObj name="Worksheet" r:id="rId4" imgW="5859815" imgH="4061350" progId="Excel.Sheet.12">
                  <p:embed/>
                  <p:pic>
                    <p:nvPicPr>
                      <p:cNvPr id="0" name=""/>
                      <p:cNvPicPr/>
                      <p:nvPr/>
                    </p:nvPicPr>
                    <p:blipFill>
                      <a:blip r:embed="rId5"/>
                      <a:stretch>
                        <a:fillRect/>
                      </a:stretch>
                    </p:blipFill>
                    <p:spPr>
                      <a:xfrm>
                        <a:off x="357188" y="2200741"/>
                        <a:ext cx="8409007" cy="4603394"/>
                      </a:xfrm>
                      <a:prstGeom prst="rect">
                        <a:avLst/>
                      </a:prstGeom>
                    </p:spPr>
                  </p:pic>
                </p:oleObj>
              </mc:Fallback>
            </mc:AlternateContent>
          </a:graphicData>
        </a:graphic>
      </p:graphicFrame>
    </p:spTree>
    <p:extLst>
      <p:ext uri="{BB962C8B-B14F-4D97-AF65-F5344CB8AC3E}">
        <p14:creationId xmlns:p14="http://schemas.microsoft.com/office/powerpoint/2010/main" val="1810892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220"/>
            <a:ext cx="8229600" cy="723900"/>
          </a:xfrm>
        </p:spPr>
        <p:txBody>
          <a:bodyPr>
            <a:normAutofit/>
          </a:bodyPr>
          <a:lstStyle/>
          <a:p>
            <a:r>
              <a:rPr lang="en-US" sz="3200" b="1" dirty="0"/>
              <a:t>Composition of Total Taxes – Est. 2021</a:t>
            </a:r>
            <a:endParaRPr lang="en-US" sz="1600" b="1" dirty="0"/>
          </a:p>
        </p:txBody>
      </p:sp>
      <p:graphicFrame>
        <p:nvGraphicFramePr>
          <p:cNvPr id="4" name="Chart 3">
            <a:extLst>
              <a:ext uri="{FF2B5EF4-FFF2-40B4-BE49-F238E27FC236}">
                <a16:creationId xmlns:a16="http://schemas.microsoft.com/office/drawing/2014/main" id="{4A4FDF1B-B256-0740-923B-2941038CC565}"/>
              </a:ext>
            </a:extLst>
          </p:cNvPr>
          <p:cNvGraphicFramePr>
            <a:graphicFrameLocks/>
          </p:cNvGraphicFramePr>
          <p:nvPr>
            <p:extLst>
              <p:ext uri="{D42A27DB-BD31-4B8C-83A1-F6EECF244321}">
                <p14:modId xmlns:p14="http://schemas.microsoft.com/office/powerpoint/2010/main" val="3440048254"/>
              </p:ext>
            </p:extLst>
          </p:nvPr>
        </p:nvGraphicFramePr>
        <p:xfrm>
          <a:off x="1488440" y="2372360"/>
          <a:ext cx="6634480" cy="38455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4A4FDF1B-B256-0740-923B-2941038CC565}"/>
              </a:ext>
            </a:extLst>
          </p:cNvPr>
          <p:cNvGraphicFramePr>
            <a:graphicFrameLocks/>
          </p:cNvGraphicFramePr>
          <p:nvPr>
            <p:extLst>
              <p:ext uri="{D42A27DB-BD31-4B8C-83A1-F6EECF244321}">
                <p14:modId xmlns:p14="http://schemas.microsoft.com/office/powerpoint/2010/main" val="3819738288"/>
              </p:ext>
            </p:extLst>
          </p:nvPr>
        </p:nvGraphicFramePr>
        <p:xfrm>
          <a:off x="1470660" y="2187694"/>
          <a:ext cx="6202680" cy="356108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98EE824B-C2E8-CE49-8D15-4415093205F1}"/>
              </a:ext>
            </a:extLst>
          </p:cNvPr>
          <p:cNvSpPr txBox="1"/>
          <p:nvPr/>
        </p:nvSpPr>
        <p:spPr>
          <a:xfrm>
            <a:off x="650343" y="5748774"/>
            <a:ext cx="8229497" cy="369332"/>
          </a:xfrm>
          <a:prstGeom prst="rect">
            <a:avLst/>
          </a:prstGeom>
          <a:noFill/>
        </p:spPr>
        <p:txBody>
          <a:bodyPr wrap="square" rtlCol="0">
            <a:spAutoFit/>
          </a:bodyPr>
          <a:lstStyle/>
          <a:p>
            <a:r>
              <a:rPr lang="en-US" dirty="0"/>
              <a:t>Estimated – actuals will depend on final County and School budgets.  </a:t>
            </a:r>
          </a:p>
        </p:txBody>
      </p:sp>
    </p:spTree>
    <p:extLst>
      <p:ext uri="{BB962C8B-B14F-4D97-AF65-F5344CB8AC3E}">
        <p14:creationId xmlns:p14="http://schemas.microsoft.com/office/powerpoint/2010/main" val="3689369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3002"/>
            <a:ext cx="8229600" cy="1143000"/>
          </a:xfrm>
        </p:spPr>
        <p:txBody>
          <a:bodyPr/>
          <a:lstStyle/>
          <a:p>
            <a:r>
              <a:rPr lang="en-US" dirty="0"/>
              <a:t>School Funding</a:t>
            </a:r>
          </a:p>
        </p:txBody>
      </p:sp>
      <p:sp>
        <p:nvSpPr>
          <p:cNvPr id="4" name="Content Placeholder 3"/>
          <p:cNvSpPr>
            <a:spLocks noGrp="1"/>
          </p:cNvSpPr>
          <p:nvPr>
            <p:ph idx="1"/>
          </p:nvPr>
        </p:nvSpPr>
        <p:spPr>
          <a:xfrm>
            <a:off x="2139696" y="2587752"/>
            <a:ext cx="7004304" cy="3021933"/>
          </a:xfrm>
        </p:spPr>
        <p:txBody>
          <a:bodyPr>
            <a:normAutofit/>
          </a:bodyPr>
          <a:lstStyle/>
          <a:p>
            <a:pPr marL="0" indent="0">
              <a:buNone/>
            </a:pPr>
            <a:r>
              <a:rPr lang="en-US" sz="2000" dirty="0"/>
              <a:t>School Budget (determined by School Board)</a:t>
            </a:r>
          </a:p>
          <a:p>
            <a:pPr marL="0" indent="0">
              <a:buNone/>
            </a:pPr>
            <a:r>
              <a:rPr lang="en-US" sz="2000" dirty="0"/>
              <a:t>State Aid (determined by New Jersey School funding formula)*</a:t>
            </a:r>
          </a:p>
          <a:p>
            <a:pPr marL="0" indent="0">
              <a:buNone/>
            </a:pPr>
            <a:r>
              <a:rPr lang="en-US" sz="2000" dirty="0"/>
              <a:t>Net Budget to be Raised by Property Tax (NBTBRBT)</a:t>
            </a:r>
          </a:p>
        </p:txBody>
      </p:sp>
      <p:sp>
        <p:nvSpPr>
          <p:cNvPr id="5" name="TextBox 4"/>
          <p:cNvSpPr txBox="1"/>
          <p:nvPr/>
        </p:nvSpPr>
        <p:spPr>
          <a:xfrm>
            <a:off x="1801142" y="2558087"/>
            <a:ext cx="338554" cy="461665"/>
          </a:xfrm>
          <a:prstGeom prst="rect">
            <a:avLst/>
          </a:prstGeom>
          <a:noFill/>
        </p:spPr>
        <p:txBody>
          <a:bodyPr wrap="none" rtlCol="0">
            <a:spAutoFit/>
          </a:bodyPr>
          <a:lstStyle/>
          <a:p>
            <a:r>
              <a:rPr lang="en-US" sz="2400" b="1" dirty="0"/>
              <a:t>+</a:t>
            </a:r>
          </a:p>
        </p:txBody>
      </p:sp>
      <p:sp>
        <p:nvSpPr>
          <p:cNvPr id="6" name="TextBox 5"/>
          <p:cNvSpPr txBox="1"/>
          <p:nvPr/>
        </p:nvSpPr>
        <p:spPr>
          <a:xfrm>
            <a:off x="1837718" y="2913887"/>
            <a:ext cx="279244" cy="461665"/>
          </a:xfrm>
          <a:prstGeom prst="rect">
            <a:avLst/>
          </a:prstGeom>
          <a:noFill/>
        </p:spPr>
        <p:txBody>
          <a:bodyPr wrap="none" rtlCol="0">
            <a:spAutoFit/>
          </a:bodyPr>
          <a:lstStyle/>
          <a:p>
            <a:r>
              <a:rPr lang="en-US" sz="2400" b="1" dirty="0"/>
              <a:t>-</a:t>
            </a:r>
          </a:p>
        </p:txBody>
      </p:sp>
      <p:sp>
        <p:nvSpPr>
          <p:cNvPr id="7" name="TextBox 6"/>
          <p:cNvSpPr txBox="1"/>
          <p:nvPr/>
        </p:nvSpPr>
        <p:spPr>
          <a:xfrm>
            <a:off x="1833272" y="3297119"/>
            <a:ext cx="338554" cy="461665"/>
          </a:xfrm>
          <a:prstGeom prst="rect">
            <a:avLst/>
          </a:prstGeom>
          <a:noFill/>
        </p:spPr>
        <p:txBody>
          <a:bodyPr wrap="none" rtlCol="0">
            <a:spAutoFit/>
          </a:bodyPr>
          <a:lstStyle/>
          <a:p>
            <a:r>
              <a:rPr lang="en-US" sz="2400" b="1" dirty="0"/>
              <a:t>=</a:t>
            </a:r>
          </a:p>
        </p:txBody>
      </p:sp>
      <p:cxnSp>
        <p:nvCxnSpPr>
          <p:cNvPr id="9" name="Straight Connector 8"/>
          <p:cNvCxnSpPr/>
          <p:nvPr/>
        </p:nvCxnSpPr>
        <p:spPr>
          <a:xfrm>
            <a:off x="2240280" y="3348120"/>
            <a:ext cx="6446520" cy="0"/>
          </a:xfrm>
          <a:prstGeom prst="line">
            <a:avLst/>
          </a:prstGeom>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601109" y="5257562"/>
            <a:ext cx="7759120" cy="1384995"/>
          </a:xfrm>
          <a:prstGeom prst="rect">
            <a:avLst/>
          </a:prstGeom>
          <a:noFill/>
        </p:spPr>
        <p:txBody>
          <a:bodyPr wrap="square" rtlCol="0">
            <a:spAutoFit/>
          </a:bodyPr>
          <a:lstStyle/>
          <a:p>
            <a:pPr marL="466725" indent="-293688">
              <a:tabLst>
                <a:tab pos="455613" algn="l"/>
              </a:tabLst>
            </a:pPr>
            <a:r>
              <a:rPr lang="en-US" sz="1400" dirty="0"/>
              <a:t>* 	State funding program is based on ability to pay – progressive formula including many factors.</a:t>
            </a:r>
          </a:p>
          <a:p>
            <a:pPr marL="466725" indent="-293688">
              <a:tabLst>
                <a:tab pos="455613" algn="l"/>
              </a:tabLst>
            </a:pPr>
            <a:r>
              <a:rPr lang="en-US" sz="1400" dirty="0"/>
              <a:t>** 	Allocation formula is current influenced by the State via the State Funding Formula.  Result is Shrewsbury Residents pay a higher portion of the RBR budget than Red Bank and Little Silver.  Shrewsbury Borough Council has NO jurisdiction for any School Budgets or BOE – we can only advocate for our residents.</a:t>
            </a:r>
          </a:p>
          <a:p>
            <a:pPr marL="285750" indent="-285750">
              <a:buFont typeface="Arial" panose="020B0604020202020204" pitchFamily="34" charset="0"/>
              <a:buChar char="•"/>
            </a:pPr>
            <a:endParaRPr lang="en-US" sz="1400" dirty="0"/>
          </a:p>
        </p:txBody>
      </p:sp>
      <p:sp>
        <p:nvSpPr>
          <p:cNvPr id="12" name="TextBox 11"/>
          <p:cNvSpPr txBox="1"/>
          <p:nvPr/>
        </p:nvSpPr>
        <p:spPr>
          <a:xfrm>
            <a:off x="1833272" y="3992402"/>
            <a:ext cx="6013313" cy="923330"/>
          </a:xfrm>
          <a:prstGeom prst="rect">
            <a:avLst/>
          </a:prstGeom>
          <a:noFill/>
        </p:spPr>
        <p:txBody>
          <a:bodyPr wrap="none" rtlCol="0">
            <a:spAutoFit/>
          </a:bodyPr>
          <a:lstStyle/>
          <a:p>
            <a:r>
              <a:rPr lang="en-US" dirty="0"/>
              <a:t>NBTVRBT is allocated to the municipalities the district covers:</a:t>
            </a:r>
          </a:p>
          <a:p>
            <a:r>
              <a:rPr lang="en-US" dirty="0"/>
              <a:t>	Shrewsbury all funded by Shrewsbury Residents</a:t>
            </a:r>
          </a:p>
          <a:p>
            <a:r>
              <a:rPr lang="en-US" dirty="0"/>
              <a:t>	RBR funded by Shrewsbury, Red Bank, and Little Silver**</a:t>
            </a:r>
          </a:p>
        </p:txBody>
      </p:sp>
    </p:spTree>
    <p:extLst>
      <p:ext uri="{BB962C8B-B14F-4D97-AF65-F5344CB8AC3E}">
        <p14:creationId xmlns:p14="http://schemas.microsoft.com/office/powerpoint/2010/main" val="4223050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7300"/>
            <a:ext cx="8229600" cy="723900"/>
          </a:xfrm>
        </p:spPr>
        <p:txBody>
          <a:bodyPr>
            <a:normAutofit fontScale="90000"/>
          </a:bodyPr>
          <a:lstStyle/>
          <a:p>
            <a:r>
              <a:rPr lang="en-US" sz="3200" b="1" dirty="0"/>
              <a:t>Overall Revaluation Impact</a:t>
            </a:r>
            <a:br>
              <a:rPr lang="en-US" sz="3200" b="1" dirty="0"/>
            </a:br>
            <a:r>
              <a:rPr lang="en-US" sz="2700" dirty="0"/>
              <a:t>(Vacant Land, Residential, Farms, Commercial, Utilities)</a:t>
            </a:r>
            <a:endParaRPr lang="en-US" sz="1200" dirty="0"/>
          </a:p>
        </p:txBody>
      </p:sp>
      <p:sp>
        <p:nvSpPr>
          <p:cNvPr id="6" name="TextBox 5"/>
          <p:cNvSpPr txBox="1"/>
          <p:nvPr/>
        </p:nvSpPr>
        <p:spPr>
          <a:xfrm>
            <a:off x="2345098" y="5418092"/>
            <a:ext cx="7029801" cy="369332"/>
          </a:xfrm>
          <a:prstGeom prst="rect">
            <a:avLst/>
          </a:prstGeom>
          <a:noFill/>
        </p:spPr>
        <p:txBody>
          <a:bodyPr wrap="square" rtlCol="0">
            <a:spAutoFit/>
          </a:bodyPr>
          <a:lstStyle/>
          <a:p>
            <a:r>
              <a:rPr lang="en-US" dirty="0"/>
              <a:t>*Estimated for non-Borough Budgets</a:t>
            </a:r>
          </a:p>
        </p:txBody>
      </p:sp>
      <p:graphicFrame>
        <p:nvGraphicFramePr>
          <p:cNvPr id="3" name="Table 2">
            <a:extLst>
              <a:ext uri="{FF2B5EF4-FFF2-40B4-BE49-F238E27FC236}">
                <a16:creationId xmlns:a16="http://schemas.microsoft.com/office/drawing/2014/main" id="{C311C8FE-72D7-469A-8A67-BB7938BB56F6}"/>
              </a:ext>
            </a:extLst>
          </p:cNvPr>
          <p:cNvGraphicFramePr>
            <a:graphicFrameLocks noGrp="1"/>
          </p:cNvGraphicFramePr>
          <p:nvPr>
            <p:extLst>
              <p:ext uri="{D42A27DB-BD31-4B8C-83A1-F6EECF244321}">
                <p14:modId xmlns:p14="http://schemas.microsoft.com/office/powerpoint/2010/main" val="2640913582"/>
              </p:ext>
            </p:extLst>
          </p:nvPr>
        </p:nvGraphicFramePr>
        <p:xfrm>
          <a:off x="88778" y="2419350"/>
          <a:ext cx="8466194" cy="2560592"/>
        </p:xfrm>
        <a:graphic>
          <a:graphicData uri="http://schemas.openxmlformats.org/drawingml/2006/table">
            <a:tbl>
              <a:tblPr>
                <a:tableStyleId>{5C22544A-7EE6-4342-B048-85BDC9FD1C3A}</a:tableStyleId>
              </a:tblPr>
              <a:tblGrid>
                <a:gridCol w="755444">
                  <a:extLst>
                    <a:ext uri="{9D8B030D-6E8A-4147-A177-3AD203B41FA5}">
                      <a16:colId xmlns:a16="http://schemas.microsoft.com/office/drawing/2014/main" val="1565570163"/>
                    </a:ext>
                  </a:extLst>
                </a:gridCol>
                <a:gridCol w="755444">
                  <a:extLst>
                    <a:ext uri="{9D8B030D-6E8A-4147-A177-3AD203B41FA5}">
                      <a16:colId xmlns:a16="http://schemas.microsoft.com/office/drawing/2014/main" val="1120805035"/>
                    </a:ext>
                  </a:extLst>
                </a:gridCol>
                <a:gridCol w="755444">
                  <a:extLst>
                    <a:ext uri="{9D8B030D-6E8A-4147-A177-3AD203B41FA5}">
                      <a16:colId xmlns:a16="http://schemas.microsoft.com/office/drawing/2014/main" val="1935031166"/>
                    </a:ext>
                  </a:extLst>
                </a:gridCol>
                <a:gridCol w="755444">
                  <a:extLst>
                    <a:ext uri="{9D8B030D-6E8A-4147-A177-3AD203B41FA5}">
                      <a16:colId xmlns:a16="http://schemas.microsoft.com/office/drawing/2014/main" val="3573232004"/>
                    </a:ext>
                  </a:extLst>
                </a:gridCol>
                <a:gridCol w="423862">
                  <a:extLst>
                    <a:ext uri="{9D8B030D-6E8A-4147-A177-3AD203B41FA5}">
                      <a16:colId xmlns:a16="http://schemas.microsoft.com/office/drawing/2014/main" val="1019639110"/>
                    </a:ext>
                  </a:extLst>
                </a:gridCol>
                <a:gridCol w="755444">
                  <a:extLst>
                    <a:ext uri="{9D8B030D-6E8A-4147-A177-3AD203B41FA5}">
                      <a16:colId xmlns:a16="http://schemas.microsoft.com/office/drawing/2014/main" val="1598341372"/>
                    </a:ext>
                  </a:extLst>
                </a:gridCol>
                <a:gridCol w="755444">
                  <a:extLst>
                    <a:ext uri="{9D8B030D-6E8A-4147-A177-3AD203B41FA5}">
                      <a16:colId xmlns:a16="http://schemas.microsoft.com/office/drawing/2014/main" val="1738435175"/>
                    </a:ext>
                  </a:extLst>
                </a:gridCol>
                <a:gridCol w="755444">
                  <a:extLst>
                    <a:ext uri="{9D8B030D-6E8A-4147-A177-3AD203B41FA5}">
                      <a16:colId xmlns:a16="http://schemas.microsoft.com/office/drawing/2014/main" val="1268817005"/>
                    </a:ext>
                  </a:extLst>
                </a:gridCol>
                <a:gridCol w="755444">
                  <a:extLst>
                    <a:ext uri="{9D8B030D-6E8A-4147-A177-3AD203B41FA5}">
                      <a16:colId xmlns:a16="http://schemas.microsoft.com/office/drawing/2014/main" val="405236717"/>
                    </a:ext>
                  </a:extLst>
                </a:gridCol>
                <a:gridCol w="1243336">
                  <a:extLst>
                    <a:ext uri="{9D8B030D-6E8A-4147-A177-3AD203B41FA5}">
                      <a16:colId xmlns:a16="http://schemas.microsoft.com/office/drawing/2014/main" val="515068991"/>
                    </a:ext>
                  </a:extLst>
                </a:gridCol>
                <a:gridCol w="755444">
                  <a:extLst>
                    <a:ext uri="{9D8B030D-6E8A-4147-A177-3AD203B41FA5}">
                      <a16:colId xmlns:a16="http://schemas.microsoft.com/office/drawing/2014/main" val="2413834788"/>
                    </a:ext>
                  </a:extLst>
                </a:gridCol>
              </a:tblGrid>
              <a:tr h="320074">
                <a:tc>
                  <a:txBody>
                    <a:bodyPr/>
                    <a:lstStyle/>
                    <a:p>
                      <a:pPr algn="l" fontAlgn="b"/>
                      <a:endParaRPr lang="en-US" sz="1100" b="0" i="0" u="none" strike="noStrike">
                        <a:solidFill>
                          <a:srgbClr val="000000"/>
                        </a:solidFill>
                        <a:effectLst/>
                        <a:latin typeface="+mn-lt"/>
                      </a:endParaRPr>
                    </a:p>
                  </a:txBody>
                  <a:tcPr marL="0" marR="0" marT="0" marB="0" anchor="b">
                    <a:noFill/>
                  </a:tcPr>
                </a:tc>
                <a:tc>
                  <a:txBody>
                    <a:bodyPr/>
                    <a:lstStyle/>
                    <a:p>
                      <a:pPr algn="l" fontAlgn="b"/>
                      <a:endParaRPr lang="en-US" sz="1100" b="0" i="0" u="none" strike="noStrike">
                        <a:solidFill>
                          <a:srgbClr val="000000"/>
                        </a:solidFill>
                        <a:effectLst/>
                        <a:latin typeface="+mn-lt"/>
                      </a:endParaRPr>
                    </a:p>
                  </a:txBody>
                  <a:tcPr marL="0" marR="0" marT="0" marB="0" anchor="b">
                    <a:noFill/>
                  </a:tcPr>
                </a:tc>
                <a:tc>
                  <a:txBody>
                    <a:bodyPr/>
                    <a:lstStyle/>
                    <a:p>
                      <a:pPr algn="l" fontAlgn="b"/>
                      <a:endParaRPr lang="en-US" sz="1100" b="0" i="0" u="none" strike="noStrike">
                        <a:solidFill>
                          <a:srgbClr val="000000"/>
                        </a:solidFill>
                        <a:effectLst/>
                        <a:latin typeface="+mn-lt"/>
                      </a:endParaRPr>
                    </a:p>
                  </a:txBody>
                  <a:tcPr marL="0" marR="0" marT="0" marB="0" anchor="b">
                    <a:noFill/>
                  </a:tcPr>
                </a:tc>
                <a:tc>
                  <a:txBody>
                    <a:bodyPr/>
                    <a:lstStyle/>
                    <a:p>
                      <a:pPr algn="l" fontAlgn="b"/>
                      <a:endParaRPr lang="en-US" sz="1100" b="0" i="0" u="none" strike="noStrike">
                        <a:solidFill>
                          <a:srgbClr val="000000"/>
                        </a:solidFill>
                        <a:effectLst/>
                        <a:latin typeface="+mn-lt"/>
                      </a:endParaRPr>
                    </a:p>
                  </a:txBody>
                  <a:tcPr marL="0" marR="0" marT="0" marB="0" anchor="b">
                    <a:noFill/>
                  </a:tcPr>
                </a:tc>
                <a:tc>
                  <a:txBody>
                    <a:bodyPr/>
                    <a:lstStyle/>
                    <a:p>
                      <a:pPr algn="ctr" fontAlgn="b"/>
                      <a:endParaRPr lang="en-US" sz="1100" b="0" i="0" u="none" strike="noStrike">
                        <a:solidFill>
                          <a:srgbClr val="000000"/>
                        </a:solidFill>
                        <a:effectLst/>
                        <a:latin typeface="+mn-lt"/>
                      </a:endParaRPr>
                    </a:p>
                  </a:txBody>
                  <a:tcPr marL="0" marR="0" marT="0" marB="0" anchor="b">
                    <a:noFill/>
                  </a:tcPr>
                </a:tc>
                <a:tc>
                  <a:txBody>
                    <a:bodyPr/>
                    <a:lstStyle/>
                    <a:p>
                      <a:pPr algn="ctr" fontAlgn="b"/>
                      <a:endParaRPr lang="en-US" sz="1100" b="0" i="0" u="none" strike="noStrike">
                        <a:solidFill>
                          <a:srgbClr val="000000"/>
                        </a:solidFill>
                        <a:effectLst/>
                        <a:latin typeface="+mn-lt"/>
                      </a:endParaRPr>
                    </a:p>
                  </a:txBody>
                  <a:tcPr marL="0" marR="0" marT="0" marB="0" anchor="b">
                    <a:noFill/>
                  </a:tcPr>
                </a:tc>
                <a:tc>
                  <a:txBody>
                    <a:bodyPr/>
                    <a:lstStyle/>
                    <a:p>
                      <a:pPr algn="ctr" fontAlgn="b"/>
                      <a:endParaRPr lang="en-US" sz="1100" b="0" i="0" u="none" strike="noStrike">
                        <a:solidFill>
                          <a:srgbClr val="000000"/>
                        </a:solidFill>
                        <a:effectLst/>
                        <a:latin typeface="+mn-lt"/>
                      </a:endParaRPr>
                    </a:p>
                  </a:txBody>
                  <a:tcPr marL="0" marR="0" marT="0" marB="0" anchor="b">
                    <a:noFill/>
                  </a:tcPr>
                </a:tc>
                <a:tc>
                  <a:txBody>
                    <a:bodyPr/>
                    <a:lstStyle/>
                    <a:p>
                      <a:pPr algn="ctr" fontAlgn="b"/>
                      <a:endParaRPr lang="en-US" sz="1100" b="0" i="0" u="none" strike="noStrike">
                        <a:solidFill>
                          <a:srgbClr val="000000"/>
                        </a:solidFill>
                        <a:effectLst/>
                        <a:latin typeface="+mn-lt"/>
                      </a:endParaRPr>
                    </a:p>
                  </a:txBody>
                  <a:tcPr marL="0" marR="0" marT="0" marB="0" anchor="b">
                    <a:noFill/>
                  </a:tcPr>
                </a:tc>
                <a:tc>
                  <a:txBody>
                    <a:bodyPr/>
                    <a:lstStyle/>
                    <a:p>
                      <a:pPr algn="ctr" fontAlgn="b"/>
                      <a:endParaRPr lang="en-US" sz="1100" b="0" i="0" u="none" strike="noStrike">
                        <a:solidFill>
                          <a:srgbClr val="000000"/>
                        </a:solidFill>
                        <a:effectLst/>
                        <a:latin typeface="+mn-lt"/>
                      </a:endParaRPr>
                    </a:p>
                  </a:txBody>
                  <a:tcPr marL="0" marR="0" marT="0" marB="0" anchor="b">
                    <a:noFill/>
                  </a:tcPr>
                </a:tc>
                <a:tc>
                  <a:txBody>
                    <a:bodyPr/>
                    <a:lstStyle/>
                    <a:p>
                      <a:pPr algn="ctr" fontAlgn="b"/>
                      <a:r>
                        <a:rPr lang="en-US" sz="1100" u="none" strike="noStrike">
                          <a:effectLst/>
                          <a:latin typeface="+mn-lt"/>
                        </a:rPr>
                        <a:t>%change </a:t>
                      </a:r>
                      <a:endParaRPr lang="en-US" sz="1100" b="0" i="0" u="none" strike="noStrike">
                        <a:solidFill>
                          <a:srgbClr val="000000"/>
                        </a:solidFill>
                        <a:effectLst/>
                        <a:latin typeface="+mn-lt"/>
                      </a:endParaRPr>
                    </a:p>
                  </a:txBody>
                  <a:tcPr marL="0" marR="0" marT="0" marB="0" anchor="b">
                    <a:noFill/>
                  </a:tcPr>
                </a:tc>
                <a:tc>
                  <a:txBody>
                    <a:bodyPr/>
                    <a:lstStyle/>
                    <a:p>
                      <a:pPr algn="ctr" fontAlgn="b"/>
                      <a:r>
                        <a:rPr lang="en-US" sz="1100" u="none" strike="noStrike">
                          <a:effectLst/>
                          <a:latin typeface="+mn-lt"/>
                        </a:rPr>
                        <a:t>%change </a:t>
                      </a:r>
                      <a:endParaRPr lang="en-US" sz="1100" b="0" i="0" u="none" strike="noStrike">
                        <a:solidFill>
                          <a:srgbClr val="000000"/>
                        </a:solidFill>
                        <a:effectLst/>
                        <a:latin typeface="+mn-lt"/>
                      </a:endParaRPr>
                    </a:p>
                  </a:txBody>
                  <a:tcPr marL="0" marR="0" marT="0" marB="0" anchor="b">
                    <a:noFill/>
                  </a:tcPr>
                </a:tc>
                <a:extLst>
                  <a:ext uri="{0D108BD9-81ED-4DB2-BD59-A6C34878D82A}">
                    <a16:rowId xmlns:a16="http://schemas.microsoft.com/office/drawing/2014/main" val="1184609413"/>
                  </a:ext>
                </a:extLst>
              </a:tr>
              <a:tr h="320074">
                <a:tc>
                  <a:txBody>
                    <a:bodyPr/>
                    <a:lstStyle/>
                    <a:p>
                      <a:pPr algn="l" fontAlgn="b"/>
                      <a:endParaRPr lang="en-US" sz="1100" b="0" i="0" u="none" strike="noStrike">
                        <a:solidFill>
                          <a:srgbClr val="000000"/>
                        </a:solidFill>
                        <a:effectLst/>
                        <a:latin typeface="+mn-lt"/>
                      </a:endParaRPr>
                    </a:p>
                  </a:txBody>
                  <a:tcPr marL="0" marR="0" marT="0" marB="0" anchor="b">
                    <a:noFill/>
                  </a:tcPr>
                </a:tc>
                <a:tc>
                  <a:txBody>
                    <a:bodyPr/>
                    <a:lstStyle/>
                    <a:p>
                      <a:pPr algn="l" fontAlgn="b"/>
                      <a:endParaRPr lang="en-US" sz="1100" b="0" i="0" u="none" strike="noStrike" dirty="0">
                        <a:solidFill>
                          <a:srgbClr val="000000"/>
                        </a:solidFill>
                        <a:effectLst/>
                        <a:latin typeface="+mn-lt"/>
                      </a:endParaRPr>
                    </a:p>
                  </a:txBody>
                  <a:tcPr marL="0" marR="0" marT="0" marB="0" anchor="b">
                    <a:noFill/>
                  </a:tcPr>
                </a:tc>
                <a:tc>
                  <a:txBody>
                    <a:bodyPr/>
                    <a:lstStyle/>
                    <a:p>
                      <a:pPr algn="l" fontAlgn="b"/>
                      <a:endParaRPr lang="en-US" sz="1100" b="0" i="0" u="none" strike="noStrike">
                        <a:solidFill>
                          <a:srgbClr val="000000"/>
                        </a:solidFill>
                        <a:effectLst/>
                        <a:latin typeface="+mn-lt"/>
                      </a:endParaRPr>
                    </a:p>
                  </a:txBody>
                  <a:tcPr marL="0" marR="0" marT="0" marB="0" anchor="b">
                    <a:noFill/>
                  </a:tcPr>
                </a:tc>
                <a:tc>
                  <a:txBody>
                    <a:bodyPr/>
                    <a:lstStyle/>
                    <a:p>
                      <a:pPr algn="l" fontAlgn="b"/>
                      <a:endParaRPr lang="en-US" sz="1100" b="0" i="0" u="none" strike="noStrike">
                        <a:solidFill>
                          <a:srgbClr val="000000"/>
                        </a:solidFill>
                        <a:effectLst/>
                        <a:latin typeface="+mn-lt"/>
                      </a:endParaRPr>
                    </a:p>
                  </a:txBody>
                  <a:tcPr marL="0" marR="0" marT="0" marB="0" anchor="b">
                    <a:noFill/>
                  </a:tcPr>
                </a:tc>
                <a:tc>
                  <a:txBody>
                    <a:bodyPr/>
                    <a:lstStyle/>
                    <a:p>
                      <a:pPr algn="ctr" fontAlgn="b"/>
                      <a:endParaRPr lang="en-US" sz="1100" b="0" i="0" u="none" strike="noStrike">
                        <a:solidFill>
                          <a:srgbClr val="000000"/>
                        </a:solidFill>
                        <a:effectLst/>
                        <a:latin typeface="+mn-lt"/>
                      </a:endParaRPr>
                    </a:p>
                  </a:txBody>
                  <a:tcPr marL="0" marR="0" marT="0" marB="0" anchor="b">
                    <a:noFill/>
                  </a:tcPr>
                </a:tc>
                <a:tc>
                  <a:txBody>
                    <a:bodyPr/>
                    <a:lstStyle/>
                    <a:p>
                      <a:pPr algn="ctr" fontAlgn="b"/>
                      <a:endParaRPr lang="en-US" sz="1100" b="0" i="0" u="none" strike="noStrike">
                        <a:solidFill>
                          <a:srgbClr val="000000"/>
                        </a:solidFill>
                        <a:effectLst/>
                        <a:latin typeface="+mn-lt"/>
                      </a:endParaRPr>
                    </a:p>
                  </a:txBody>
                  <a:tcPr marL="0" marR="0" marT="0" marB="0" anchor="b">
                    <a:noFill/>
                  </a:tcPr>
                </a:tc>
                <a:tc>
                  <a:txBody>
                    <a:bodyPr/>
                    <a:lstStyle/>
                    <a:p>
                      <a:pPr algn="ctr" fontAlgn="b"/>
                      <a:endParaRPr lang="en-US" sz="1100" b="0" i="0" u="none" strike="noStrike">
                        <a:solidFill>
                          <a:srgbClr val="000000"/>
                        </a:solidFill>
                        <a:effectLst/>
                        <a:latin typeface="+mn-lt"/>
                      </a:endParaRPr>
                    </a:p>
                  </a:txBody>
                  <a:tcPr marL="0" marR="0" marT="0" marB="0" anchor="b">
                    <a:noFill/>
                  </a:tcPr>
                </a:tc>
                <a:tc>
                  <a:txBody>
                    <a:bodyPr/>
                    <a:lstStyle/>
                    <a:p>
                      <a:pPr algn="ctr" fontAlgn="b"/>
                      <a:endParaRPr lang="en-US" sz="1100" b="0" i="0" u="none" strike="noStrike">
                        <a:solidFill>
                          <a:srgbClr val="000000"/>
                        </a:solidFill>
                        <a:effectLst/>
                        <a:latin typeface="+mn-lt"/>
                      </a:endParaRPr>
                    </a:p>
                  </a:txBody>
                  <a:tcPr marL="0" marR="0" marT="0" marB="0" anchor="b">
                    <a:noFill/>
                  </a:tcPr>
                </a:tc>
                <a:tc>
                  <a:txBody>
                    <a:bodyPr/>
                    <a:lstStyle/>
                    <a:p>
                      <a:pPr algn="ctr" fontAlgn="b"/>
                      <a:endParaRPr lang="en-US" sz="1100" b="0" i="0" u="none" strike="noStrike">
                        <a:solidFill>
                          <a:srgbClr val="000000"/>
                        </a:solidFill>
                        <a:effectLst/>
                        <a:latin typeface="+mn-lt"/>
                      </a:endParaRPr>
                    </a:p>
                  </a:txBody>
                  <a:tcPr marL="0" marR="0" marT="0" marB="0" anchor="b">
                    <a:noFill/>
                  </a:tcPr>
                </a:tc>
                <a:tc>
                  <a:txBody>
                    <a:bodyPr/>
                    <a:lstStyle/>
                    <a:p>
                      <a:pPr algn="ctr" fontAlgn="b"/>
                      <a:r>
                        <a:rPr lang="en-US" sz="1100" u="none" strike="noStrike">
                          <a:effectLst/>
                          <a:latin typeface="+mn-lt"/>
                        </a:rPr>
                        <a:t>2020 to </a:t>
                      </a:r>
                      <a:endParaRPr lang="en-US" sz="1100" b="0" i="0" u="none" strike="noStrike">
                        <a:solidFill>
                          <a:srgbClr val="000000"/>
                        </a:solidFill>
                        <a:effectLst/>
                        <a:latin typeface="+mn-lt"/>
                      </a:endParaRPr>
                    </a:p>
                  </a:txBody>
                  <a:tcPr marL="0" marR="0" marT="0" marB="0" anchor="b">
                    <a:noFill/>
                  </a:tcPr>
                </a:tc>
                <a:tc>
                  <a:txBody>
                    <a:bodyPr/>
                    <a:lstStyle/>
                    <a:p>
                      <a:pPr algn="ctr" fontAlgn="b"/>
                      <a:r>
                        <a:rPr lang="en-US" sz="1100" u="none" strike="noStrike">
                          <a:effectLst/>
                          <a:latin typeface="+mn-lt"/>
                        </a:rPr>
                        <a:t>2017 to</a:t>
                      </a:r>
                      <a:endParaRPr lang="en-US" sz="1100" b="0" i="0" u="none" strike="noStrike">
                        <a:solidFill>
                          <a:srgbClr val="000000"/>
                        </a:solidFill>
                        <a:effectLst/>
                        <a:latin typeface="+mn-lt"/>
                      </a:endParaRPr>
                    </a:p>
                  </a:txBody>
                  <a:tcPr marL="0" marR="0" marT="0" marB="0" anchor="b">
                    <a:noFill/>
                  </a:tcPr>
                </a:tc>
                <a:extLst>
                  <a:ext uri="{0D108BD9-81ED-4DB2-BD59-A6C34878D82A}">
                    <a16:rowId xmlns:a16="http://schemas.microsoft.com/office/drawing/2014/main" val="3990266229"/>
                  </a:ext>
                </a:extLst>
              </a:tr>
              <a:tr h="320074">
                <a:tc>
                  <a:txBody>
                    <a:bodyPr/>
                    <a:lstStyle/>
                    <a:p>
                      <a:pPr algn="l" fontAlgn="b"/>
                      <a:endParaRPr lang="en-US" sz="1100" b="0" i="0" u="none" strike="noStrike">
                        <a:solidFill>
                          <a:srgbClr val="000000"/>
                        </a:solidFill>
                        <a:effectLst/>
                        <a:latin typeface="+mn-lt"/>
                      </a:endParaRPr>
                    </a:p>
                  </a:txBody>
                  <a:tcPr marL="0" marR="0" marT="0" marB="0" anchor="b">
                    <a:noFill/>
                  </a:tcPr>
                </a:tc>
                <a:tc>
                  <a:txBody>
                    <a:bodyPr/>
                    <a:lstStyle/>
                    <a:p>
                      <a:pPr algn="l" fontAlgn="b"/>
                      <a:endParaRPr lang="en-US" sz="1100" b="0" i="0" u="none" strike="noStrike" dirty="0">
                        <a:solidFill>
                          <a:srgbClr val="000000"/>
                        </a:solidFill>
                        <a:effectLst/>
                        <a:latin typeface="+mn-lt"/>
                      </a:endParaRPr>
                    </a:p>
                  </a:txBody>
                  <a:tcPr marL="0" marR="0" marT="0" marB="0" anchor="b">
                    <a:noFill/>
                  </a:tcPr>
                </a:tc>
                <a:tc>
                  <a:txBody>
                    <a:bodyPr/>
                    <a:lstStyle/>
                    <a:p>
                      <a:pPr algn="l" fontAlgn="b"/>
                      <a:endParaRPr lang="en-US" sz="1100" b="0" i="0" u="none" strike="noStrike" dirty="0">
                        <a:solidFill>
                          <a:srgbClr val="000000"/>
                        </a:solidFill>
                        <a:effectLst/>
                        <a:latin typeface="+mn-lt"/>
                      </a:endParaRPr>
                    </a:p>
                  </a:txBody>
                  <a:tcPr marL="0" marR="0" marT="0" marB="0" anchor="b">
                    <a:noFill/>
                  </a:tcPr>
                </a:tc>
                <a:tc>
                  <a:txBody>
                    <a:bodyPr/>
                    <a:lstStyle/>
                    <a:p>
                      <a:pPr algn="l" fontAlgn="b"/>
                      <a:endParaRPr lang="en-US" sz="1100" b="0" i="0" u="none" strike="noStrike">
                        <a:solidFill>
                          <a:srgbClr val="000000"/>
                        </a:solidFill>
                        <a:effectLst/>
                        <a:latin typeface="+mn-lt"/>
                      </a:endParaRPr>
                    </a:p>
                  </a:txBody>
                  <a:tcPr marL="0" marR="0" marT="0" marB="0" anchor="b">
                    <a:noFill/>
                  </a:tcPr>
                </a:tc>
                <a:tc>
                  <a:txBody>
                    <a:bodyPr/>
                    <a:lstStyle/>
                    <a:p>
                      <a:pPr algn="ctr" fontAlgn="b"/>
                      <a:r>
                        <a:rPr lang="en-US" sz="1100" u="none" strike="noStrike">
                          <a:effectLst/>
                          <a:latin typeface="+mn-lt"/>
                        </a:rPr>
                        <a:t>2017</a:t>
                      </a:r>
                      <a:endParaRPr lang="en-US" sz="1100" b="0" i="0" u="none" strike="noStrike">
                        <a:solidFill>
                          <a:srgbClr val="000000"/>
                        </a:solidFill>
                        <a:effectLst/>
                        <a:latin typeface="+mn-lt"/>
                      </a:endParaRPr>
                    </a:p>
                  </a:txBody>
                  <a:tcPr marL="0" marR="0" marT="0" marB="0" anchor="b">
                    <a:noFill/>
                  </a:tcPr>
                </a:tc>
                <a:tc>
                  <a:txBody>
                    <a:bodyPr/>
                    <a:lstStyle/>
                    <a:p>
                      <a:pPr algn="ctr" fontAlgn="b"/>
                      <a:r>
                        <a:rPr lang="en-US" sz="1100" u="none" strike="noStrike">
                          <a:effectLst/>
                          <a:latin typeface="+mn-lt"/>
                        </a:rPr>
                        <a:t>2018</a:t>
                      </a:r>
                      <a:endParaRPr lang="en-US" sz="1100" b="0" i="0" u="none" strike="noStrike">
                        <a:solidFill>
                          <a:srgbClr val="000000"/>
                        </a:solidFill>
                        <a:effectLst/>
                        <a:latin typeface="+mn-lt"/>
                      </a:endParaRPr>
                    </a:p>
                  </a:txBody>
                  <a:tcPr marL="0" marR="0" marT="0" marB="0" anchor="b">
                    <a:noFill/>
                  </a:tcPr>
                </a:tc>
                <a:tc>
                  <a:txBody>
                    <a:bodyPr/>
                    <a:lstStyle/>
                    <a:p>
                      <a:pPr algn="ctr" fontAlgn="b"/>
                      <a:r>
                        <a:rPr lang="en-US" sz="1100" u="none" strike="noStrike">
                          <a:effectLst/>
                          <a:latin typeface="+mn-lt"/>
                        </a:rPr>
                        <a:t>2019</a:t>
                      </a:r>
                      <a:endParaRPr lang="en-US" sz="1100" b="0" i="0" u="none" strike="noStrike">
                        <a:solidFill>
                          <a:srgbClr val="000000"/>
                        </a:solidFill>
                        <a:effectLst/>
                        <a:latin typeface="+mn-lt"/>
                      </a:endParaRPr>
                    </a:p>
                  </a:txBody>
                  <a:tcPr marL="0" marR="0" marT="0" marB="0" anchor="b">
                    <a:noFill/>
                  </a:tcPr>
                </a:tc>
                <a:tc>
                  <a:txBody>
                    <a:bodyPr/>
                    <a:lstStyle/>
                    <a:p>
                      <a:pPr algn="ctr" fontAlgn="b"/>
                      <a:r>
                        <a:rPr lang="en-US" sz="1100" u="none" strike="noStrike">
                          <a:effectLst/>
                          <a:latin typeface="+mn-lt"/>
                        </a:rPr>
                        <a:t>2020</a:t>
                      </a:r>
                      <a:endParaRPr lang="en-US" sz="1100" b="0" i="0" u="none" strike="noStrike">
                        <a:solidFill>
                          <a:srgbClr val="000000"/>
                        </a:solidFill>
                        <a:effectLst/>
                        <a:latin typeface="+mn-lt"/>
                      </a:endParaRPr>
                    </a:p>
                  </a:txBody>
                  <a:tcPr marL="0" marR="0" marT="0" marB="0" anchor="b">
                    <a:noFill/>
                  </a:tcPr>
                </a:tc>
                <a:tc>
                  <a:txBody>
                    <a:bodyPr/>
                    <a:lstStyle/>
                    <a:p>
                      <a:pPr algn="ctr" fontAlgn="b"/>
                      <a:r>
                        <a:rPr lang="en-US" sz="1100" u="none" strike="noStrike">
                          <a:effectLst/>
                          <a:latin typeface="+mn-lt"/>
                        </a:rPr>
                        <a:t>2021</a:t>
                      </a:r>
                      <a:endParaRPr lang="en-US" sz="1100" b="0" i="0" u="none" strike="noStrike">
                        <a:solidFill>
                          <a:srgbClr val="000000"/>
                        </a:solidFill>
                        <a:effectLst/>
                        <a:latin typeface="+mn-lt"/>
                      </a:endParaRPr>
                    </a:p>
                  </a:txBody>
                  <a:tcPr marL="0" marR="0" marT="0" marB="0" anchor="b">
                    <a:noFill/>
                  </a:tcPr>
                </a:tc>
                <a:tc>
                  <a:txBody>
                    <a:bodyPr/>
                    <a:lstStyle/>
                    <a:p>
                      <a:pPr algn="ctr" fontAlgn="b"/>
                      <a:r>
                        <a:rPr lang="en-US" sz="1100" u="none" strike="noStrike">
                          <a:effectLst/>
                          <a:latin typeface="+mn-lt"/>
                        </a:rPr>
                        <a:t>2021</a:t>
                      </a:r>
                      <a:endParaRPr lang="en-US" sz="1100" b="0" i="0" u="none" strike="noStrike">
                        <a:solidFill>
                          <a:srgbClr val="000000"/>
                        </a:solidFill>
                        <a:effectLst/>
                        <a:latin typeface="+mn-lt"/>
                      </a:endParaRPr>
                    </a:p>
                  </a:txBody>
                  <a:tcPr marL="0" marR="0" marT="0" marB="0" anchor="b">
                    <a:noFill/>
                  </a:tcPr>
                </a:tc>
                <a:tc>
                  <a:txBody>
                    <a:bodyPr/>
                    <a:lstStyle/>
                    <a:p>
                      <a:pPr algn="ctr" fontAlgn="b"/>
                      <a:r>
                        <a:rPr lang="en-US" sz="1100" u="none" strike="noStrike">
                          <a:effectLst/>
                          <a:latin typeface="+mn-lt"/>
                        </a:rPr>
                        <a:t>2021</a:t>
                      </a:r>
                      <a:endParaRPr lang="en-US" sz="1100" b="0" i="0" u="none" strike="noStrike">
                        <a:solidFill>
                          <a:srgbClr val="000000"/>
                        </a:solidFill>
                        <a:effectLst/>
                        <a:latin typeface="+mn-lt"/>
                      </a:endParaRPr>
                    </a:p>
                  </a:txBody>
                  <a:tcPr marL="0" marR="0" marT="0" marB="0" anchor="b">
                    <a:noFill/>
                  </a:tcPr>
                </a:tc>
                <a:extLst>
                  <a:ext uri="{0D108BD9-81ED-4DB2-BD59-A6C34878D82A}">
                    <a16:rowId xmlns:a16="http://schemas.microsoft.com/office/drawing/2014/main" val="1247525215"/>
                  </a:ext>
                </a:extLst>
              </a:tr>
              <a:tr h="320074">
                <a:tc gridSpan="2">
                  <a:txBody>
                    <a:bodyPr/>
                    <a:lstStyle/>
                    <a:p>
                      <a:pPr algn="l" fontAlgn="b"/>
                      <a:r>
                        <a:rPr lang="en-US" sz="1100" u="none" strike="noStrike">
                          <a:effectLst/>
                          <a:latin typeface="+mn-lt"/>
                        </a:rPr>
                        <a:t>Borough Tax Rate</a:t>
                      </a:r>
                      <a:endParaRPr lang="en-US" sz="1100" b="0" i="0" u="none" strike="noStrike">
                        <a:solidFill>
                          <a:srgbClr val="000000"/>
                        </a:solidFill>
                        <a:effectLst/>
                        <a:latin typeface="+mn-lt"/>
                      </a:endParaRPr>
                    </a:p>
                  </a:txBody>
                  <a:tcPr marL="0" marR="0" marT="0" marB="0" anchor="b">
                    <a:noFill/>
                  </a:tcPr>
                </a:tc>
                <a:tc hMerge="1">
                  <a:txBody>
                    <a:bodyPr/>
                    <a:lstStyle/>
                    <a:p>
                      <a:endParaRPr lang="en-US"/>
                    </a:p>
                  </a:txBody>
                  <a:tcPr/>
                </a:tc>
                <a:tc>
                  <a:txBody>
                    <a:bodyPr/>
                    <a:lstStyle/>
                    <a:p>
                      <a:pPr algn="l" fontAlgn="b"/>
                      <a:endParaRPr lang="en-US" sz="1100" b="0" i="0" u="none" strike="noStrike">
                        <a:solidFill>
                          <a:srgbClr val="000000"/>
                        </a:solidFill>
                        <a:effectLst/>
                        <a:latin typeface="+mn-lt"/>
                      </a:endParaRPr>
                    </a:p>
                  </a:txBody>
                  <a:tcPr marL="0" marR="0" marT="0" marB="0" anchor="b">
                    <a:noFill/>
                  </a:tcPr>
                </a:tc>
                <a:tc>
                  <a:txBody>
                    <a:bodyPr/>
                    <a:lstStyle/>
                    <a:p>
                      <a:pPr algn="l" fontAlgn="b"/>
                      <a:endParaRPr lang="en-US" sz="1100" b="0" i="0" u="none" strike="noStrike">
                        <a:solidFill>
                          <a:srgbClr val="000000"/>
                        </a:solidFill>
                        <a:effectLst/>
                        <a:latin typeface="+mn-lt"/>
                      </a:endParaRPr>
                    </a:p>
                  </a:txBody>
                  <a:tcPr marL="0" marR="0" marT="0" marB="0" anchor="b">
                    <a:noFill/>
                  </a:tcPr>
                </a:tc>
                <a:tc>
                  <a:txBody>
                    <a:bodyPr/>
                    <a:lstStyle/>
                    <a:p>
                      <a:pPr algn="r" fontAlgn="b"/>
                      <a:r>
                        <a:rPr lang="en-US" sz="1100" u="none" strike="noStrike">
                          <a:effectLst/>
                          <a:latin typeface="+mn-lt"/>
                        </a:rPr>
                        <a:t>$0.64</a:t>
                      </a:r>
                      <a:endParaRPr lang="en-US" sz="1100" b="0" i="0" u="none" strike="noStrike">
                        <a:solidFill>
                          <a:srgbClr val="000000"/>
                        </a:solidFill>
                        <a:effectLst/>
                        <a:latin typeface="+mn-lt"/>
                      </a:endParaRPr>
                    </a:p>
                  </a:txBody>
                  <a:tcPr marL="0" marR="0" marT="0" marB="0" anchor="b">
                    <a:noFill/>
                  </a:tcPr>
                </a:tc>
                <a:tc>
                  <a:txBody>
                    <a:bodyPr/>
                    <a:lstStyle/>
                    <a:p>
                      <a:pPr algn="r" fontAlgn="b"/>
                      <a:r>
                        <a:rPr lang="en-US" sz="1100" u="none" strike="noStrike">
                          <a:effectLst/>
                          <a:latin typeface="+mn-lt"/>
                        </a:rPr>
                        <a:t>$0.63</a:t>
                      </a:r>
                      <a:endParaRPr lang="en-US" sz="1100" b="0" i="0" u="none" strike="noStrike">
                        <a:solidFill>
                          <a:srgbClr val="000000"/>
                        </a:solidFill>
                        <a:effectLst/>
                        <a:latin typeface="+mn-lt"/>
                      </a:endParaRPr>
                    </a:p>
                  </a:txBody>
                  <a:tcPr marL="0" marR="0" marT="0" marB="0" anchor="b">
                    <a:noFill/>
                  </a:tcPr>
                </a:tc>
                <a:tc>
                  <a:txBody>
                    <a:bodyPr/>
                    <a:lstStyle/>
                    <a:p>
                      <a:pPr algn="r" fontAlgn="b"/>
                      <a:r>
                        <a:rPr lang="en-US" sz="1100" u="none" strike="noStrike">
                          <a:effectLst/>
                          <a:latin typeface="+mn-lt"/>
                        </a:rPr>
                        <a:t>$0.62</a:t>
                      </a:r>
                      <a:endParaRPr lang="en-US" sz="1100" b="0" i="0" u="none" strike="noStrike">
                        <a:solidFill>
                          <a:srgbClr val="000000"/>
                        </a:solidFill>
                        <a:effectLst/>
                        <a:latin typeface="+mn-lt"/>
                      </a:endParaRPr>
                    </a:p>
                  </a:txBody>
                  <a:tcPr marL="0" marR="0" marT="0" marB="0" anchor="b">
                    <a:noFill/>
                  </a:tcPr>
                </a:tc>
                <a:tc>
                  <a:txBody>
                    <a:bodyPr/>
                    <a:lstStyle/>
                    <a:p>
                      <a:pPr algn="r" fontAlgn="b"/>
                      <a:r>
                        <a:rPr lang="en-US" sz="1100" u="none" strike="noStrike">
                          <a:effectLst/>
                          <a:latin typeface="+mn-lt"/>
                        </a:rPr>
                        <a:t>$0.61</a:t>
                      </a:r>
                      <a:endParaRPr lang="en-US" sz="1100" b="0" i="0" u="none" strike="noStrike">
                        <a:solidFill>
                          <a:srgbClr val="000000"/>
                        </a:solidFill>
                        <a:effectLst/>
                        <a:latin typeface="+mn-lt"/>
                      </a:endParaRPr>
                    </a:p>
                  </a:txBody>
                  <a:tcPr marL="0" marR="0" marT="0" marB="0" anchor="b">
                    <a:noFill/>
                  </a:tcPr>
                </a:tc>
                <a:tc>
                  <a:txBody>
                    <a:bodyPr/>
                    <a:lstStyle/>
                    <a:p>
                      <a:pPr algn="r" fontAlgn="b"/>
                      <a:r>
                        <a:rPr lang="en-US" sz="1100" u="none" strike="noStrike">
                          <a:effectLst/>
                          <a:latin typeface="+mn-lt"/>
                        </a:rPr>
                        <a:t>$0.60</a:t>
                      </a:r>
                      <a:endParaRPr lang="en-US" sz="1100" b="0" i="0" u="none" strike="noStrike">
                        <a:solidFill>
                          <a:srgbClr val="000000"/>
                        </a:solidFill>
                        <a:effectLst/>
                        <a:latin typeface="+mn-lt"/>
                      </a:endParaRPr>
                    </a:p>
                  </a:txBody>
                  <a:tcPr marL="0" marR="0" marT="0" marB="0" anchor="b">
                    <a:noFill/>
                  </a:tcPr>
                </a:tc>
                <a:tc>
                  <a:txBody>
                    <a:bodyPr/>
                    <a:lstStyle/>
                    <a:p>
                      <a:pPr algn="r" fontAlgn="b"/>
                      <a:r>
                        <a:rPr lang="en-US" sz="1100" u="none" strike="noStrike">
                          <a:effectLst/>
                          <a:latin typeface="+mn-lt"/>
                        </a:rPr>
                        <a:t>-1.64%</a:t>
                      </a:r>
                      <a:endParaRPr lang="en-US" sz="1100" b="0" i="0" u="none" strike="noStrike">
                        <a:solidFill>
                          <a:srgbClr val="000000"/>
                        </a:solidFill>
                        <a:effectLst/>
                        <a:latin typeface="+mn-lt"/>
                      </a:endParaRPr>
                    </a:p>
                  </a:txBody>
                  <a:tcPr marL="0" marR="0" marT="0" marB="0" anchor="b">
                    <a:noFill/>
                  </a:tcPr>
                </a:tc>
                <a:tc>
                  <a:txBody>
                    <a:bodyPr/>
                    <a:lstStyle/>
                    <a:p>
                      <a:pPr algn="r" fontAlgn="b"/>
                      <a:r>
                        <a:rPr lang="en-US" sz="1100" u="none" strike="noStrike">
                          <a:effectLst/>
                          <a:latin typeface="+mn-lt"/>
                        </a:rPr>
                        <a:t>-6.25%</a:t>
                      </a:r>
                      <a:endParaRPr lang="en-US" sz="1100" b="0" i="0" u="none" strike="noStrike">
                        <a:solidFill>
                          <a:srgbClr val="000000"/>
                        </a:solidFill>
                        <a:effectLst/>
                        <a:latin typeface="+mn-lt"/>
                      </a:endParaRPr>
                    </a:p>
                  </a:txBody>
                  <a:tcPr marL="0" marR="0" marT="0" marB="0" anchor="b">
                    <a:noFill/>
                  </a:tcPr>
                </a:tc>
                <a:extLst>
                  <a:ext uri="{0D108BD9-81ED-4DB2-BD59-A6C34878D82A}">
                    <a16:rowId xmlns:a16="http://schemas.microsoft.com/office/drawing/2014/main" val="2703749676"/>
                  </a:ext>
                </a:extLst>
              </a:tr>
              <a:tr h="320074">
                <a:tc>
                  <a:txBody>
                    <a:bodyPr/>
                    <a:lstStyle/>
                    <a:p>
                      <a:pPr algn="l" fontAlgn="b"/>
                      <a:endParaRPr lang="en-US" sz="1100" b="0" i="0" u="none" strike="noStrike">
                        <a:solidFill>
                          <a:srgbClr val="000000"/>
                        </a:solidFill>
                        <a:effectLst/>
                        <a:latin typeface="+mn-lt"/>
                      </a:endParaRPr>
                    </a:p>
                  </a:txBody>
                  <a:tcPr marL="0" marR="0" marT="0" marB="0" anchor="b">
                    <a:noFill/>
                  </a:tcPr>
                </a:tc>
                <a:tc>
                  <a:txBody>
                    <a:bodyPr/>
                    <a:lstStyle/>
                    <a:p>
                      <a:pPr algn="l" fontAlgn="b"/>
                      <a:endParaRPr lang="en-US" sz="1100" b="0" i="0" u="none" strike="noStrike">
                        <a:solidFill>
                          <a:srgbClr val="000000"/>
                        </a:solidFill>
                        <a:effectLst/>
                        <a:latin typeface="+mn-lt"/>
                      </a:endParaRPr>
                    </a:p>
                  </a:txBody>
                  <a:tcPr marL="0" marR="0" marT="0" marB="0" anchor="b">
                    <a:noFill/>
                  </a:tcPr>
                </a:tc>
                <a:tc>
                  <a:txBody>
                    <a:bodyPr/>
                    <a:lstStyle/>
                    <a:p>
                      <a:pPr algn="l" fontAlgn="b"/>
                      <a:endParaRPr lang="en-US" sz="1100" b="0" i="0" u="none" strike="noStrike" dirty="0">
                        <a:solidFill>
                          <a:srgbClr val="000000"/>
                        </a:solidFill>
                        <a:effectLst/>
                        <a:latin typeface="+mn-lt"/>
                      </a:endParaRPr>
                    </a:p>
                  </a:txBody>
                  <a:tcPr marL="0" marR="0" marT="0" marB="0" anchor="b">
                    <a:noFill/>
                  </a:tcPr>
                </a:tc>
                <a:tc>
                  <a:txBody>
                    <a:bodyPr/>
                    <a:lstStyle/>
                    <a:p>
                      <a:pPr algn="l" fontAlgn="b"/>
                      <a:endParaRPr lang="en-US" sz="1100" b="0" i="0" u="none" strike="noStrike">
                        <a:solidFill>
                          <a:srgbClr val="000000"/>
                        </a:solidFill>
                        <a:effectLst/>
                        <a:latin typeface="+mn-lt"/>
                      </a:endParaRPr>
                    </a:p>
                  </a:txBody>
                  <a:tcPr marL="0" marR="0" marT="0" marB="0" anchor="b">
                    <a:noFill/>
                  </a:tcPr>
                </a:tc>
                <a:tc>
                  <a:txBody>
                    <a:bodyPr/>
                    <a:lstStyle/>
                    <a:p>
                      <a:pPr algn="l" fontAlgn="b"/>
                      <a:endParaRPr lang="en-US" sz="1100" b="0" i="0" u="none" strike="noStrike" dirty="0">
                        <a:solidFill>
                          <a:srgbClr val="000000"/>
                        </a:solidFill>
                        <a:effectLst/>
                        <a:latin typeface="+mn-lt"/>
                      </a:endParaRPr>
                    </a:p>
                  </a:txBody>
                  <a:tcPr marL="0" marR="0" marT="0" marB="0" anchor="b">
                    <a:noFill/>
                  </a:tcPr>
                </a:tc>
                <a:tc>
                  <a:txBody>
                    <a:bodyPr/>
                    <a:lstStyle/>
                    <a:p>
                      <a:pPr algn="l" fontAlgn="b"/>
                      <a:endParaRPr lang="en-US" sz="1100" b="0" i="0" u="none" strike="noStrike" dirty="0">
                        <a:solidFill>
                          <a:srgbClr val="000000"/>
                        </a:solidFill>
                        <a:effectLst/>
                        <a:latin typeface="+mn-lt"/>
                      </a:endParaRPr>
                    </a:p>
                  </a:txBody>
                  <a:tcPr marL="0" marR="0" marT="0" marB="0" anchor="b">
                    <a:noFill/>
                  </a:tcPr>
                </a:tc>
                <a:tc>
                  <a:txBody>
                    <a:bodyPr/>
                    <a:lstStyle/>
                    <a:p>
                      <a:pPr algn="l" fontAlgn="b"/>
                      <a:endParaRPr lang="en-US" sz="1100" b="0" i="0" u="none" strike="noStrike">
                        <a:solidFill>
                          <a:srgbClr val="000000"/>
                        </a:solidFill>
                        <a:effectLst/>
                        <a:latin typeface="+mn-lt"/>
                      </a:endParaRPr>
                    </a:p>
                  </a:txBody>
                  <a:tcPr marL="0" marR="0" marT="0" marB="0" anchor="b">
                    <a:noFill/>
                  </a:tcPr>
                </a:tc>
                <a:tc>
                  <a:txBody>
                    <a:bodyPr/>
                    <a:lstStyle/>
                    <a:p>
                      <a:pPr algn="l" fontAlgn="b"/>
                      <a:endParaRPr lang="en-US" sz="1100" b="0" i="0" u="none" strike="noStrike">
                        <a:solidFill>
                          <a:srgbClr val="000000"/>
                        </a:solidFill>
                        <a:effectLst/>
                        <a:latin typeface="+mn-lt"/>
                      </a:endParaRPr>
                    </a:p>
                  </a:txBody>
                  <a:tcPr marL="0" marR="0" marT="0" marB="0" anchor="b">
                    <a:noFill/>
                  </a:tcPr>
                </a:tc>
                <a:tc>
                  <a:txBody>
                    <a:bodyPr/>
                    <a:lstStyle/>
                    <a:p>
                      <a:pPr algn="l" fontAlgn="b"/>
                      <a:endParaRPr lang="en-US" sz="1100" b="0" i="0" u="none" strike="noStrike">
                        <a:solidFill>
                          <a:srgbClr val="000000"/>
                        </a:solidFill>
                        <a:effectLst/>
                        <a:latin typeface="+mn-lt"/>
                      </a:endParaRPr>
                    </a:p>
                  </a:txBody>
                  <a:tcPr marL="0" marR="0" marT="0" marB="0" anchor="b">
                    <a:noFill/>
                  </a:tcPr>
                </a:tc>
                <a:tc>
                  <a:txBody>
                    <a:bodyPr/>
                    <a:lstStyle/>
                    <a:p>
                      <a:pPr algn="l" fontAlgn="b"/>
                      <a:r>
                        <a:rPr lang="en-US" sz="1100" u="none" strike="noStrike">
                          <a:effectLst/>
                          <a:latin typeface="+mn-lt"/>
                        </a:rPr>
                        <a:t> </a:t>
                      </a:r>
                      <a:endParaRPr lang="en-US" sz="1100" b="0" i="0" u="none" strike="noStrike">
                        <a:solidFill>
                          <a:srgbClr val="000000"/>
                        </a:solidFill>
                        <a:effectLst/>
                        <a:latin typeface="+mn-lt"/>
                      </a:endParaRPr>
                    </a:p>
                  </a:txBody>
                  <a:tcPr marL="0" marR="0" marT="0" marB="0" anchor="b">
                    <a:noFill/>
                  </a:tcPr>
                </a:tc>
                <a:tc>
                  <a:txBody>
                    <a:bodyPr/>
                    <a:lstStyle/>
                    <a:p>
                      <a:pPr algn="l" fontAlgn="b"/>
                      <a:r>
                        <a:rPr lang="en-US" sz="1100" u="none" strike="noStrike">
                          <a:effectLst/>
                          <a:latin typeface="+mn-lt"/>
                        </a:rPr>
                        <a:t> </a:t>
                      </a:r>
                      <a:endParaRPr lang="en-US" sz="1100" b="0" i="0" u="none" strike="noStrike">
                        <a:solidFill>
                          <a:srgbClr val="000000"/>
                        </a:solidFill>
                        <a:effectLst/>
                        <a:latin typeface="+mn-lt"/>
                      </a:endParaRPr>
                    </a:p>
                  </a:txBody>
                  <a:tcPr marL="0" marR="0" marT="0" marB="0" anchor="b">
                    <a:noFill/>
                  </a:tcPr>
                </a:tc>
                <a:extLst>
                  <a:ext uri="{0D108BD9-81ED-4DB2-BD59-A6C34878D82A}">
                    <a16:rowId xmlns:a16="http://schemas.microsoft.com/office/drawing/2014/main" val="3622825867"/>
                  </a:ext>
                </a:extLst>
              </a:tr>
              <a:tr h="320074">
                <a:tc gridSpan="2">
                  <a:txBody>
                    <a:bodyPr/>
                    <a:lstStyle/>
                    <a:p>
                      <a:pPr algn="l" fontAlgn="b"/>
                      <a:r>
                        <a:rPr lang="en-US" sz="1100" u="none" strike="noStrike">
                          <a:effectLst/>
                          <a:latin typeface="+mn-lt"/>
                        </a:rPr>
                        <a:t>Overall Tax Rate</a:t>
                      </a:r>
                      <a:endParaRPr lang="en-US" sz="1100" b="0" i="0" u="none" strike="noStrike">
                        <a:solidFill>
                          <a:srgbClr val="000000"/>
                        </a:solidFill>
                        <a:effectLst/>
                        <a:latin typeface="+mn-lt"/>
                      </a:endParaRPr>
                    </a:p>
                  </a:txBody>
                  <a:tcPr marL="0" marR="0" marT="0" marB="0" anchor="b">
                    <a:noFill/>
                  </a:tcPr>
                </a:tc>
                <a:tc hMerge="1">
                  <a:txBody>
                    <a:bodyPr/>
                    <a:lstStyle/>
                    <a:p>
                      <a:endParaRPr lang="en-US"/>
                    </a:p>
                  </a:txBody>
                  <a:tcPr/>
                </a:tc>
                <a:tc>
                  <a:txBody>
                    <a:bodyPr/>
                    <a:lstStyle/>
                    <a:p>
                      <a:pPr algn="l" fontAlgn="b"/>
                      <a:endParaRPr lang="en-US" sz="1100" b="0" i="0" u="none" strike="noStrike">
                        <a:solidFill>
                          <a:srgbClr val="000000"/>
                        </a:solidFill>
                        <a:effectLst/>
                        <a:latin typeface="+mn-lt"/>
                      </a:endParaRPr>
                    </a:p>
                  </a:txBody>
                  <a:tcPr marL="0" marR="0" marT="0" marB="0" anchor="b">
                    <a:noFill/>
                  </a:tcPr>
                </a:tc>
                <a:tc>
                  <a:txBody>
                    <a:bodyPr/>
                    <a:lstStyle/>
                    <a:p>
                      <a:pPr algn="l" fontAlgn="b"/>
                      <a:endParaRPr lang="en-US" sz="1100" b="0" i="0" u="none" strike="noStrike">
                        <a:solidFill>
                          <a:srgbClr val="000000"/>
                        </a:solidFill>
                        <a:effectLst/>
                        <a:latin typeface="+mn-lt"/>
                      </a:endParaRPr>
                    </a:p>
                  </a:txBody>
                  <a:tcPr marL="0" marR="0" marT="0" marB="0" anchor="b">
                    <a:noFill/>
                  </a:tcPr>
                </a:tc>
                <a:tc>
                  <a:txBody>
                    <a:bodyPr/>
                    <a:lstStyle/>
                    <a:p>
                      <a:pPr algn="r" fontAlgn="b"/>
                      <a:r>
                        <a:rPr lang="en-US" sz="1100" u="none" strike="noStrike">
                          <a:effectLst/>
                          <a:latin typeface="+mn-lt"/>
                        </a:rPr>
                        <a:t>$2.13</a:t>
                      </a:r>
                      <a:endParaRPr lang="en-US" sz="1100" b="0" i="0" u="none" strike="noStrike">
                        <a:solidFill>
                          <a:srgbClr val="000000"/>
                        </a:solidFill>
                        <a:effectLst/>
                        <a:latin typeface="+mn-lt"/>
                      </a:endParaRPr>
                    </a:p>
                  </a:txBody>
                  <a:tcPr marL="0" marR="0" marT="0" marB="0" anchor="b">
                    <a:noFill/>
                  </a:tcPr>
                </a:tc>
                <a:tc>
                  <a:txBody>
                    <a:bodyPr/>
                    <a:lstStyle/>
                    <a:p>
                      <a:pPr algn="r" fontAlgn="b"/>
                      <a:r>
                        <a:rPr lang="en-US" sz="1100" u="none" strike="noStrike">
                          <a:effectLst/>
                          <a:latin typeface="+mn-lt"/>
                        </a:rPr>
                        <a:t>$2.15</a:t>
                      </a:r>
                      <a:endParaRPr lang="en-US" sz="1100" b="0" i="0" u="none" strike="noStrike">
                        <a:solidFill>
                          <a:srgbClr val="000000"/>
                        </a:solidFill>
                        <a:effectLst/>
                        <a:latin typeface="+mn-lt"/>
                      </a:endParaRPr>
                    </a:p>
                  </a:txBody>
                  <a:tcPr marL="0" marR="0" marT="0" marB="0" anchor="b">
                    <a:noFill/>
                  </a:tcPr>
                </a:tc>
                <a:tc>
                  <a:txBody>
                    <a:bodyPr/>
                    <a:lstStyle/>
                    <a:p>
                      <a:pPr algn="r" fontAlgn="b"/>
                      <a:r>
                        <a:rPr lang="en-US" sz="1100" u="none" strike="noStrike">
                          <a:effectLst/>
                          <a:latin typeface="+mn-lt"/>
                        </a:rPr>
                        <a:t>$2.15</a:t>
                      </a:r>
                      <a:endParaRPr lang="en-US" sz="1100" b="0" i="0" u="none" strike="noStrike">
                        <a:solidFill>
                          <a:srgbClr val="000000"/>
                        </a:solidFill>
                        <a:effectLst/>
                        <a:latin typeface="+mn-lt"/>
                      </a:endParaRPr>
                    </a:p>
                  </a:txBody>
                  <a:tcPr marL="0" marR="0" marT="0" marB="0" anchor="b">
                    <a:noFill/>
                  </a:tcPr>
                </a:tc>
                <a:tc>
                  <a:txBody>
                    <a:bodyPr/>
                    <a:lstStyle/>
                    <a:p>
                      <a:pPr algn="r" fontAlgn="b"/>
                      <a:r>
                        <a:rPr lang="en-US" sz="1100" u="none" strike="noStrike">
                          <a:effectLst/>
                          <a:latin typeface="+mn-lt"/>
                        </a:rPr>
                        <a:t>$2.12</a:t>
                      </a:r>
                      <a:endParaRPr lang="en-US" sz="1100" b="0" i="0" u="none" strike="noStrike">
                        <a:solidFill>
                          <a:srgbClr val="000000"/>
                        </a:solidFill>
                        <a:effectLst/>
                        <a:latin typeface="+mn-lt"/>
                      </a:endParaRPr>
                    </a:p>
                  </a:txBody>
                  <a:tcPr marL="0" marR="0" marT="0" marB="0" anchor="b">
                    <a:noFill/>
                  </a:tcPr>
                </a:tc>
                <a:tc>
                  <a:txBody>
                    <a:bodyPr/>
                    <a:lstStyle/>
                    <a:p>
                      <a:pPr algn="r" fontAlgn="b"/>
                      <a:r>
                        <a:rPr lang="en-US" sz="1100" u="none" strike="noStrike">
                          <a:effectLst/>
                          <a:latin typeface="+mn-lt"/>
                        </a:rPr>
                        <a:t>$2.10</a:t>
                      </a:r>
                      <a:endParaRPr lang="en-US" sz="1100" b="0" i="0" u="none" strike="noStrike">
                        <a:solidFill>
                          <a:srgbClr val="000000"/>
                        </a:solidFill>
                        <a:effectLst/>
                        <a:latin typeface="+mn-lt"/>
                      </a:endParaRPr>
                    </a:p>
                  </a:txBody>
                  <a:tcPr marL="0" marR="0" marT="0" marB="0" anchor="b">
                    <a:noFill/>
                  </a:tcPr>
                </a:tc>
                <a:tc>
                  <a:txBody>
                    <a:bodyPr/>
                    <a:lstStyle/>
                    <a:p>
                      <a:pPr algn="r" fontAlgn="b"/>
                      <a:r>
                        <a:rPr lang="en-US" sz="1100" u="none" strike="noStrike">
                          <a:effectLst/>
                          <a:latin typeface="+mn-lt"/>
                        </a:rPr>
                        <a:t>-0.94%</a:t>
                      </a:r>
                      <a:endParaRPr lang="en-US" sz="1100" b="0" i="0" u="none" strike="noStrike">
                        <a:solidFill>
                          <a:srgbClr val="000000"/>
                        </a:solidFill>
                        <a:effectLst/>
                        <a:latin typeface="+mn-lt"/>
                      </a:endParaRPr>
                    </a:p>
                  </a:txBody>
                  <a:tcPr marL="0" marR="0" marT="0" marB="0" anchor="b">
                    <a:noFill/>
                  </a:tcPr>
                </a:tc>
                <a:tc>
                  <a:txBody>
                    <a:bodyPr/>
                    <a:lstStyle/>
                    <a:p>
                      <a:pPr algn="r" fontAlgn="b"/>
                      <a:r>
                        <a:rPr lang="en-US" sz="1100" u="none" strike="noStrike">
                          <a:effectLst/>
                          <a:latin typeface="+mn-lt"/>
                        </a:rPr>
                        <a:t>-1.41%</a:t>
                      </a:r>
                      <a:endParaRPr lang="en-US" sz="1100" b="0" i="0" u="none" strike="noStrike">
                        <a:solidFill>
                          <a:srgbClr val="000000"/>
                        </a:solidFill>
                        <a:effectLst/>
                        <a:latin typeface="+mn-lt"/>
                      </a:endParaRPr>
                    </a:p>
                  </a:txBody>
                  <a:tcPr marL="0" marR="0" marT="0" marB="0" anchor="b">
                    <a:noFill/>
                  </a:tcPr>
                </a:tc>
                <a:extLst>
                  <a:ext uri="{0D108BD9-81ED-4DB2-BD59-A6C34878D82A}">
                    <a16:rowId xmlns:a16="http://schemas.microsoft.com/office/drawing/2014/main" val="192822925"/>
                  </a:ext>
                </a:extLst>
              </a:tr>
              <a:tr h="320074">
                <a:tc>
                  <a:txBody>
                    <a:bodyPr/>
                    <a:lstStyle/>
                    <a:p>
                      <a:pPr algn="l" fontAlgn="b"/>
                      <a:endParaRPr lang="en-US" sz="1100" b="0" i="0" u="none" strike="noStrike">
                        <a:solidFill>
                          <a:srgbClr val="000000"/>
                        </a:solidFill>
                        <a:effectLst/>
                        <a:latin typeface="+mn-lt"/>
                      </a:endParaRPr>
                    </a:p>
                  </a:txBody>
                  <a:tcPr marL="0" marR="0" marT="0" marB="0" anchor="b">
                    <a:noFill/>
                  </a:tcPr>
                </a:tc>
                <a:tc>
                  <a:txBody>
                    <a:bodyPr/>
                    <a:lstStyle/>
                    <a:p>
                      <a:pPr algn="l" fontAlgn="b"/>
                      <a:endParaRPr lang="en-US" sz="1100" b="0" i="0" u="none" strike="noStrike" dirty="0">
                        <a:solidFill>
                          <a:srgbClr val="000000"/>
                        </a:solidFill>
                        <a:effectLst/>
                        <a:latin typeface="+mn-lt"/>
                      </a:endParaRPr>
                    </a:p>
                  </a:txBody>
                  <a:tcPr marL="0" marR="0" marT="0" marB="0" anchor="b">
                    <a:noFill/>
                  </a:tcPr>
                </a:tc>
                <a:tc>
                  <a:txBody>
                    <a:bodyPr/>
                    <a:lstStyle/>
                    <a:p>
                      <a:pPr algn="l" fontAlgn="b"/>
                      <a:endParaRPr lang="en-US" sz="1100" b="0" i="0" u="none" strike="noStrike">
                        <a:solidFill>
                          <a:srgbClr val="000000"/>
                        </a:solidFill>
                        <a:effectLst/>
                        <a:latin typeface="+mn-lt"/>
                      </a:endParaRPr>
                    </a:p>
                  </a:txBody>
                  <a:tcPr marL="0" marR="0" marT="0" marB="0" anchor="b">
                    <a:noFill/>
                  </a:tcPr>
                </a:tc>
                <a:tc>
                  <a:txBody>
                    <a:bodyPr/>
                    <a:lstStyle/>
                    <a:p>
                      <a:pPr algn="l" fontAlgn="b"/>
                      <a:endParaRPr lang="en-US" sz="1100" b="0" i="0" u="none" strike="noStrike" dirty="0">
                        <a:solidFill>
                          <a:srgbClr val="000000"/>
                        </a:solidFill>
                        <a:effectLst/>
                        <a:latin typeface="+mn-lt"/>
                      </a:endParaRPr>
                    </a:p>
                  </a:txBody>
                  <a:tcPr marL="0" marR="0" marT="0" marB="0" anchor="b">
                    <a:noFill/>
                  </a:tcPr>
                </a:tc>
                <a:tc>
                  <a:txBody>
                    <a:bodyPr/>
                    <a:lstStyle/>
                    <a:p>
                      <a:pPr algn="l" fontAlgn="b"/>
                      <a:endParaRPr lang="en-US" sz="1100" b="0" i="0" u="none" strike="noStrike">
                        <a:solidFill>
                          <a:srgbClr val="000000"/>
                        </a:solidFill>
                        <a:effectLst/>
                        <a:latin typeface="+mn-lt"/>
                      </a:endParaRPr>
                    </a:p>
                  </a:txBody>
                  <a:tcPr marL="0" marR="0" marT="0" marB="0" anchor="b">
                    <a:noFill/>
                  </a:tcPr>
                </a:tc>
                <a:tc>
                  <a:txBody>
                    <a:bodyPr/>
                    <a:lstStyle/>
                    <a:p>
                      <a:pPr algn="l" fontAlgn="b"/>
                      <a:endParaRPr lang="en-US" sz="1100" b="0" i="0" u="none" strike="noStrike">
                        <a:solidFill>
                          <a:srgbClr val="000000"/>
                        </a:solidFill>
                        <a:effectLst/>
                        <a:latin typeface="+mn-lt"/>
                      </a:endParaRPr>
                    </a:p>
                  </a:txBody>
                  <a:tcPr marL="0" marR="0" marT="0" marB="0" anchor="b">
                    <a:noFill/>
                  </a:tcPr>
                </a:tc>
                <a:tc>
                  <a:txBody>
                    <a:bodyPr/>
                    <a:lstStyle/>
                    <a:p>
                      <a:pPr algn="l" fontAlgn="b"/>
                      <a:endParaRPr lang="en-US" sz="1100" b="0" i="0" u="none" strike="noStrike">
                        <a:solidFill>
                          <a:srgbClr val="000000"/>
                        </a:solidFill>
                        <a:effectLst/>
                        <a:latin typeface="+mn-lt"/>
                      </a:endParaRPr>
                    </a:p>
                  </a:txBody>
                  <a:tcPr marL="0" marR="0" marT="0" marB="0" anchor="b">
                    <a:noFill/>
                  </a:tcPr>
                </a:tc>
                <a:tc>
                  <a:txBody>
                    <a:bodyPr/>
                    <a:lstStyle/>
                    <a:p>
                      <a:pPr algn="l" fontAlgn="b"/>
                      <a:endParaRPr lang="en-US" sz="1100" b="0" i="0" u="none" strike="noStrike">
                        <a:solidFill>
                          <a:srgbClr val="000000"/>
                        </a:solidFill>
                        <a:effectLst/>
                        <a:latin typeface="+mn-lt"/>
                      </a:endParaRPr>
                    </a:p>
                  </a:txBody>
                  <a:tcPr marL="0" marR="0" marT="0" marB="0" anchor="b">
                    <a:noFill/>
                  </a:tcPr>
                </a:tc>
                <a:tc>
                  <a:txBody>
                    <a:bodyPr/>
                    <a:lstStyle/>
                    <a:p>
                      <a:pPr algn="l" fontAlgn="b"/>
                      <a:endParaRPr lang="en-US" sz="1100" b="0" i="0" u="none" strike="noStrike">
                        <a:solidFill>
                          <a:srgbClr val="000000"/>
                        </a:solidFill>
                        <a:effectLst/>
                        <a:latin typeface="+mn-lt"/>
                      </a:endParaRPr>
                    </a:p>
                  </a:txBody>
                  <a:tcPr marL="0" marR="0" marT="0" marB="0" anchor="b">
                    <a:noFill/>
                  </a:tcPr>
                </a:tc>
                <a:tc>
                  <a:txBody>
                    <a:bodyPr/>
                    <a:lstStyle/>
                    <a:p>
                      <a:pPr algn="l" fontAlgn="b"/>
                      <a:r>
                        <a:rPr lang="en-US" sz="1100" u="none" strike="noStrike">
                          <a:effectLst/>
                          <a:latin typeface="+mn-lt"/>
                        </a:rPr>
                        <a:t> </a:t>
                      </a:r>
                      <a:endParaRPr lang="en-US" sz="1100" b="0" i="0" u="none" strike="noStrike">
                        <a:solidFill>
                          <a:srgbClr val="000000"/>
                        </a:solidFill>
                        <a:effectLst/>
                        <a:latin typeface="+mn-lt"/>
                      </a:endParaRPr>
                    </a:p>
                  </a:txBody>
                  <a:tcPr marL="0" marR="0" marT="0" marB="0" anchor="b">
                    <a:noFill/>
                  </a:tcPr>
                </a:tc>
                <a:tc>
                  <a:txBody>
                    <a:bodyPr/>
                    <a:lstStyle/>
                    <a:p>
                      <a:pPr algn="l" fontAlgn="b"/>
                      <a:r>
                        <a:rPr lang="en-US" sz="1100" u="none" strike="noStrike">
                          <a:effectLst/>
                          <a:latin typeface="+mn-lt"/>
                        </a:rPr>
                        <a:t> </a:t>
                      </a:r>
                      <a:endParaRPr lang="en-US" sz="1100" b="0" i="0" u="none" strike="noStrike">
                        <a:solidFill>
                          <a:srgbClr val="000000"/>
                        </a:solidFill>
                        <a:effectLst/>
                        <a:latin typeface="+mn-lt"/>
                      </a:endParaRPr>
                    </a:p>
                  </a:txBody>
                  <a:tcPr marL="0" marR="0" marT="0" marB="0" anchor="b">
                    <a:noFill/>
                  </a:tcPr>
                </a:tc>
                <a:extLst>
                  <a:ext uri="{0D108BD9-81ED-4DB2-BD59-A6C34878D82A}">
                    <a16:rowId xmlns:a16="http://schemas.microsoft.com/office/drawing/2014/main" val="1315730620"/>
                  </a:ext>
                </a:extLst>
              </a:tr>
              <a:tr h="320074">
                <a:tc gridSpan="3">
                  <a:txBody>
                    <a:bodyPr/>
                    <a:lstStyle/>
                    <a:p>
                      <a:pPr algn="l" fontAlgn="b"/>
                      <a:r>
                        <a:rPr lang="en-US" sz="1100" u="none" strike="noStrike">
                          <a:effectLst/>
                          <a:latin typeface="+mn-lt"/>
                        </a:rPr>
                        <a:t>Implied Total Tax Obligation</a:t>
                      </a:r>
                      <a:endParaRPr lang="en-US" sz="1100" b="0" i="0" u="none" strike="noStrike">
                        <a:solidFill>
                          <a:srgbClr val="000000"/>
                        </a:solidFill>
                        <a:effectLst/>
                        <a:latin typeface="+mn-lt"/>
                      </a:endParaRPr>
                    </a:p>
                  </a:txBody>
                  <a:tcPr marL="0" marR="0" marT="0" marB="0" anchor="b">
                    <a:noFill/>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mn-lt"/>
                      </a:endParaRPr>
                    </a:p>
                  </a:txBody>
                  <a:tcPr marL="0" marR="0" marT="0" marB="0" anchor="b">
                    <a:noFill/>
                  </a:tcPr>
                </a:tc>
                <a:tc>
                  <a:txBody>
                    <a:bodyPr/>
                    <a:lstStyle/>
                    <a:p>
                      <a:pPr algn="r" fontAlgn="b"/>
                      <a:r>
                        <a:rPr lang="en-US" sz="1100" u="none" strike="noStrike">
                          <a:effectLst/>
                          <a:latin typeface="+mn-lt"/>
                        </a:rPr>
                        <a:t>$24.54</a:t>
                      </a:r>
                      <a:endParaRPr lang="en-US" sz="1100" b="0" i="0" u="none" strike="noStrike">
                        <a:solidFill>
                          <a:srgbClr val="000000"/>
                        </a:solidFill>
                        <a:effectLst/>
                        <a:latin typeface="+mn-lt"/>
                      </a:endParaRPr>
                    </a:p>
                  </a:txBody>
                  <a:tcPr marL="0" marR="0" marT="0" marB="0" anchor="b">
                    <a:noFill/>
                  </a:tcPr>
                </a:tc>
                <a:tc>
                  <a:txBody>
                    <a:bodyPr/>
                    <a:lstStyle/>
                    <a:p>
                      <a:pPr algn="r" fontAlgn="b"/>
                      <a:r>
                        <a:rPr lang="en-US" sz="1100" u="none" strike="noStrike" dirty="0">
                          <a:effectLst/>
                          <a:latin typeface="+mn-lt"/>
                        </a:rPr>
                        <a:t>$25.16</a:t>
                      </a:r>
                      <a:endParaRPr lang="en-US" sz="1100" b="0" i="0" u="none" strike="noStrike" dirty="0">
                        <a:solidFill>
                          <a:srgbClr val="000000"/>
                        </a:solidFill>
                        <a:effectLst/>
                        <a:latin typeface="+mn-lt"/>
                      </a:endParaRPr>
                    </a:p>
                  </a:txBody>
                  <a:tcPr marL="0" marR="0" marT="0" marB="0" anchor="b">
                    <a:noFill/>
                  </a:tcPr>
                </a:tc>
                <a:tc>
                  <a:txBody>
                    <a:bodyPr/>
                    <a:lstStyle/>
                    <a:p>
                      <a:pPr algn="r" fontAlgn="b"/>
                      <a:r>
                        <a:rPr lang="en-US" sz="1100" u="none" strike="noStrike">
                          <a:effectLst/>
                          <a:latin typeface="+mn-lt"/>
                        </a:rPr>
                        <a:t>$25.34</a:t>
                      </a:r>
                      <a:endParaRPr lang="en-US" sz="1100" b="0" i="0" u="none" strike="noStrike">
                        <a:solidFill>
                          <a:srgbClr val="000000"/>
                        </a:solidFill>
                        <a:effectLst/>
                        <a:latin typeface="+mn-lt"/>
                      </a:endParaRPr>
                    </a:p>
                  </a:txBody>
                  <a:tcPr marL="0" marR="0" marT="0" marB="0" anchor="b">
                    <a:noFill/>
                  </a:tcPr>
                </a:tc>
                <a:tc>
                  <a:txBody>
                    <a:bodyPr/>
                    <a:lstStyle/>
                    <a:p>
                      <a:pPr algn="r" fontAlgn="b"/>
                      <a:r>
                        <a:rPr lang="en-US" sz="1100" u="none" strike="noStrike">
                          <a:effectLst/>
                          <a:latin typeface="+mn-lt"/>
                        </a:rPr>
                        <a:t>$26.27</a:t>
                      </a:r>
                      <a:endParaRPr lang="en-US" sz="1100" b="0" i="0" u="none" strike="noStrike">
                        <a:solidFill>
                          <a:srgbClr val="000000"/>
                        </a:solidFill>
                        <a:effectLst/>
                        <a:latin typeface="+mn-lt"/>
                      </a:endParaRPr>
                    </a:p>
                  </a:txBody>
                  <a:tcPr marL="0" marR="0" marT="0" marB="0" anchor="b">
                    <a:noFill/>
                  </a:tcPr>
                </a:tc>
                <a:tc>
                  <a:txBody>
                    <a:bodyPr/>
                    <a:lstStyle/>
                    <a:p>
                      <a:pPr algn="r" fontAlgn="b"/>
                      <a:r>
                        <a:rPr lang="en-US" sz="1100" u="none" strike="noStrike">
                          <a:effectLst/>
                          <a:latin typeface="+mn-lt"/>
                        </a:rPr>
                        <a:t>$26.78</a:t>
                      </a:r>
                      <a:endParaRPr lang="en-US" sz="1100" b="0" i="0" u="none" strike="noStrike">
                        <a:solidFill>
                          <a:srgbClr val="000000"/>
                        </a:solidFill>
                        <a:effectLst/>
                        <a:latin typeface="+mn-lt"/>
                      </a:endParaRPr>
                    </a:p>
                  </a:txBody>
                  <a:tcPr marL="0" marR="0" marT="0" marB="0" anchor="b">
                    <a:noFill/>
                  </a:tcPr>
                </a:tc>
                <a:tc>
                  <a:txBody>
                    <a:bodyPr/>
                    <a:lstStyle/>
                    <a:p>
                      <a:pPr algn="r" fontAlgn="b"/>
                      <a:r>
                        <a:rPr lang="en-US" sz="1100" u="none" strike="noStrike">
                          <a:effectLst/>
                          <a:latin typeface="+mn-lt"/>
                        </a:rPr>
                        <a:t>1.94%</a:t>
                      </a:r>
                      <a:endParaRPr lang="en-US" sz="1100" b="0" i="0" u="none" strike="noStrike">
                        <a:solidFill>
                          <a:srgbClr val="000000"/>
                        </a:solidFill>
                        <a:effectLst/>
                        <a:latin typeface="+mn-lt"/>
                      </a:endParaRPr>
                    </a:p>
                  </a:txBody>
                  <a:tcPr marL="0" marR="0" marT="0" marB="0" anchor="b">
                    <a:noFill/>
                  </a:tcPr>
                </a:tc>
                <a:tc>
                  <a:txBody>
                    <a:bodyPr/>
                    <a:lstStyle/>
                    <a:p>
                      <a:pPr algn="r" fontAlgn="b"/>
                      <a:r>
                        <a:rPr lang="en-US" sz="1100" u="none" strike="noStrike" dirty="0">
                          <a:effectLst/>
                          <a:latin typeface="+mn-lt"/>
                        </a:rPr>
                        <a:t>9.13%</a:t>
                      </a:r>
                      <a:endParaRPr lang="en-US" sz="1100" b="0" i="0" u="none" strike="noStrike" dirty="0">
                        <a:solidFill>
                          <a:srgbClr val="000000"/>
                        </a:solidFill>
                        <a:effectLst/>
                        <a:latin typeface="+mn-lt"/>
                      </a:endParaRPr>
                    </a:p>
                  </a:txBody>
                  <a:tcPr marL="0" marR="0" marT="0" marB="0" anchor="b">
                    <a:noFill/>
                  </a:tcPr>
                </a:tc>
                <a:extLst>
                  <a:ext uri="{0D108BD9-81ED-4DB2-BD59-A6C34878D82A}">
                    <a16:rowId xmlns:a16="http://schemas.microsoft.com/office/drawing/2014/main" val="4280482141"/>
                  </a:ext>
                </a:extLst>
              </a:tr>
            </a:tbl>
          </a:graphicData>
        </a:graphic>
      </p:graphicFrame>
    </p:spTree>
    <p:extLst>
      <p:ext uri="{BB962C8B-B14F-4D97-AF65-F5344CB8AC3E}">
        <p14:creationId xmlns:p14="http://schemas.microsoft.com/office/powerpoint/2010/main" val="3251869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838200"/>
            <a:ext cx="2538644" cy="369332"/>
          </a:xfrm>
          <a:prstGeom prst="rect">
            <a:avLst/>
          </a:prstGeom>
          <a:noFill/>
        </p:spPr>
        <p:txBody>
          <a:bodyPr wrap="none" rtlCol="0">
            <a:spAutoFit/>
          </a:bodyPr>
          <a:lstStyle/>
          <a:p>
            <a:r>
              <a:rPr lang="en-US" b="1" dirty="0">
                <a:solidFill>
                  <a:schemeClr val="accent1">
                    <a:lumMod val="60000"/>
                    <a:lumOff val="40000"/>
                  </a:schemeClr>
                </a:solidFill>
              </a:rPr>
              <a:t>Preliminary 2021 Budget</a:t>
            </a:r>
          </a:p>
        </p:txBody>
      </p:sp>
      <p:sp>
        <p:nvSpPr>
          <p:cNvPr id="3" name="Title 1"/>
          <p:cNvSpPr>
            <a:spLocks noGrp="1"/>
          </p:cNvSpPr>
          <p:nvPr>
            <p:ph type="ctrTitle"/>
          </p:nvPr>
        </p:nvSpPr>
        <p:spPr>
          <a:xfrm>
            <a:off x="685800" y="1260292"/>
            <a:ext cx="7772400" cy="497459"/>
          </a:xfrm>
        </p:spPr>
        <p:txBody>
          <a:bodyPr>
            <a:normAutofit fontScale="90000"/>
          </a:bodyPr>
          <a:lstStyle/>
          <a:p>
            <a:r>
              <a:rPr lang="en-US" sz="3200" dirty="0"/>
              <a:t>5 Year Revenue Outlook</a:t>
            </a:r>
          </a:p>
        </p:txBody>
      </p:sp>
      <p:sp>
        <p:nvSpPr>
          <p:cNvPr id="4" name="TextBox 3"/>
          <p:cNvSpPr txBox="1"/>
          <p:nvPr/>
        </p:nvSpPr>
        <p:spPr>
          <a:xfrm>
            <a:off x="299720" y="1757751"/>
            <a:ext cx="8661400" cy="3616375"/>
          </a:xfrm>
          <a:prstGeom prst="rect">
            <a:avLst/>
          </a:prstGeom>
          <a:noFill/>
        </p:spPr>
        <p:txBody>
          <a:bodyPr wrap="square" rtlCol="0">
            <a:spAutoFit/>
          </a:bodyPr>
          <a:lstStyle/>
          <a:p>
            <a:pPr marL="285750" indent="-285750">
              <a:buFont typeface="Arial"/>
              <a:buChar char="•"/>
            </a:pPr>
            <a:r>
              <a:rPr lang="en-US" sz="2000" b="1" dirty="0"/>
              <a:t>Staying the Course while Mitigating Effects of COVID-19 </a:t>
            </a:r>
          </a:p>
          <a:p>
            <a:pPr marL="742950" lvl="1" indent="-285750">
              <a:buFont typeface="Arial"/>
              <a:buChar char="•"/>
            </a:pPr>
            <a:r>
              <a:rPr lang="en-US" sz="1600" dirty="0"/>
              <a:t>Tax collections for 2020 very strong despite COVID-19 </a:t>
            </a:r>
          </a:p>
          <a:p>
            <a:pPr marL="742950" lvl="1" indent="-285750">
              <a:buFont typeface="Arial"/>
              <a:buChar char="•"/>
            </a:pPr>
            <a:r>
              <a:rPr lang="en-US" sz="1600" dirty="0"/>
              <a:t>ShopRite, </a:t>
            </a:r>
            <a:r>
              <a:rPr lang="en-US" sz="1600" dirty="0" err="1"/>
              <a:t>QuickCheck</a:t>
            </a:r>
            <a:r>
              <a:rPr lang="en-US" sz="1600" dirty="0"/>
              <a:t>, senior/assisted living communities created new ratables </a:t>
            </a:r>
          </a:p>
          <a:p>
            <a:pPr marL="742950" lvl="1" indent="-285750">
              <a:buFont typeface="Arial"/>
              <a:buChar char="•"/>
            </a:pPr>
            <a:r>
              <a:rPr lang="en-US" sz="1600" dirty="0"/>
              <a:t>Construction revenues were down in 2020 but are increasing and expected to continue </a:t>
            </a:r>
          </a:p>
          <a:p>
            <a:pPr marL="742950" lvl="1" indent="-285750">
              <a:buFont typeface="Arial"/>
              <a:buChar char="•"/>
            </a:pPr>
            <a:r>
              <a:rPr lang="en-US" sz="1600" dirty="0"/>
              <a:t>COVID-19 business closures have impacted business revenues and in turn tax appeals </a:t>
            </a:r>
          </a:p>
          <a:p>
            <a:pPr marL="742950" lvl="1" indent="-285750">
              <a:buFont typeface="Arial"/>
              <a:buChar char="•"/>
            </a:pPr>
            <a:r>
              <a:rPr lang="en-US" sz="1600" dirty="0"/>
              <a:t>Commercial – Ft. Monmouth redevelopment efforts are mixed.  </a:t>
            </a:r>
          </a:p>
          <a:p>
            <a:pPr marL="742950" lvl="1" indent="-285750">
              <a:buFont typeface="Arial"/>
              <a:buChar char="•"/>
            </a:pPr>
            <a:r>
              <a:rPr lang="en-US" sz="1600" dirty="0"/>
              <a:t>Shrewsbury is working to encourage redevelopment before Ft. Monmouth gets in full re-development.</a:t>
            </a:r>
          </a:p>
          <a:p>
            <a:pPr marL="742950" lvl="1" indent="-285750">
              <a:buFont typeface="Arial"/>
              <a:buChar char="•"/>
            </a:pPr>
            <a:endParaRPr lang="en-US" sz="900" dirty="0"/>
          </a:p>
          <a:p>
            <a:pPr marL="285750" indent="-285750">
              <a:buFont typeface="Arial"/>
              <a:buChar char="•"/>
            </a:pPr>
            <a:r>
              <a:rPr lang="en-US" sz="2000" b="1" dirty="0"/>
              <a:t>New Development projects outlook – New/Increased Rateables</a:t>
            </a:r>
            <a:endParaRPr lang="en-US" sz="1600" dirty="0"/>
          </a:p>
          <a:p>
            <a:pPr marL="742950" lvl="1" indent="-285750">
              <a:buFont typeface="Arial"/>
              <a:buChar char="•"/>
            </a:pPr>
            <a:r>
              <a:rPr lang="en-US" sz="1600" dirty="0"/>
              <a:t>Potential for new development on Newman Springs corridor</a:t>
            </a:r>
          </a:p>
          <a:p>
            <a:pPr marL="742950" lvl="1" indent="-285750">
              <a:buFont typeface="Arial"/>
              <a:buChar char="•"/>
            </a:pPr>
            <a:r>
              <a:rPr lang="en-US" sz="1600" dirty="0"/>
              <a:t>Active working to redevelop vacant/under utilized commercial properties (ongoing).</a:t>
            </a:r>
          </a:p>
          <a:p>
            <a:pPr marL="742950" lvl="1" indent="-285750">
              <a:buFont typeface="Arial"/>
              <a:buChar char="•"/>
            </a:pPr>
            <a:r>
              <a:rPr lang="en-US" sz="1600" dirty="0"/>
              <a:t>Federal COVID-19 relief funds (~$400k; can be used over 5 years on limited items) </a:t>
            </a:r>
            <a:endParaRPr lang="en-US" dirty="0"/>
          </a:p>
          <a:p>
            <a:pPr lvl="1"/>
            <a:endParaRPr lang="en-US" dirty="0"/>
          </a:p>
        </p:txBody>
      </p:sp>
    </p:spTree>
    <p:extLst>
      <p:ext uri="{BB962C8B-B14F-4D97-AF65-F5344CB8AC3E}">
        <p14:creationId xmlns:p14="http://schemas.microsoft.com/office/powerpoint/2010/main" val="508252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032" y="1393274"/>
            <a:ext cx="8229600" cy="1143000"/>
          </a:xfrm>
        </p:spPr>
        <p:txBody>
          <a:bodyPr/>
          <a:lstStyle/>
          <a:p>
            <a:pPr algn="l"/>
            <a:r>
              <a:rPr lang="en-US" dirty="0"/>
              <a:t>Budgeting</a:t>
            </a:r>
          </a:p>
        </p:txBody>
      </p:sp>
      <p:sp>
        <p:nvSpPr>
          <p:cNvPr id="4" name="TextBox 3"/>
          <p:cNvSpPr txBox="1"/>
          <p:nvPr/>
        </p:nvSpPr>
        <p:spPr>
          <a:xfrm>
            <a:off x="911036" y="2532548"/>
            <a:ext cx="7288084" cy="3477875"/>
          </a:xfrm>
          <a:prstGeom prst="rect">
            <a:avLst/>
          </a:prstGeom>
          <a:noFill/>
        </p:spPr>
        <p:txBody>
          <a:bodyPr wrap="square" rtlCol="0">
            <a:spAutoFit/>
          </a:bodyPr>
          <a:lstStyle/>
          <a:p>
            <a:pPr marL="342900" indent="-342900">
              <a:buFont typeface="Arial" panose="020B0604020202020204" pitchFamily="34" charset="0"/>
              <a:buChar char="•"/>
            </a:pPr>
            <a:r>
              <a:rPr lang="en-US" sz="2000" dirty="0"/>
              <a:t>Consolidate line items to save money (e.g. all IT under Admin) </a:t>
            </a:r>
          </a:p>
          <a:p>
            <a:pPr marL="342900" indent="-342900">
              <a:buFont typeface="Arial" panose="020B0604020202020204" pitchFamily="34" charset="0"/>
              <a:buChar char="•"/>
            </a:pPr>
            <a:r>
              <a:rPr lang="en-US" sz="2000" dirty="0"/>
              <a:t>Focus reduce line items where possible – ongoing</a:t>
            </a:r>
          </a:p>
          <a:p>
            <a:pPr marL="342900" indent="-342900">
              <a:buFont typeface="Arial" panose="020B0604020202020204" pitchFamily="34" charset="0"/>
              <a:buChar char="•"/>
            </a:pPr>
            <a:r>
              <a:rPr lang="en-US" sz="2000" dirty="0"/>
              <a:t>Maintain level of service to our residents with fiscal prudence; examining shared services where appropriate </a:t>
            </a:r>
          </a:p>
          <a:p>
            <a:pPr marL="342900" indent="-342900">
              <a:buFont typeface="Arial" panose="020B0604020202020204" pitchFamily="34" charset="0"/>
              <a:buChar char="•"/>
            </a:pPr>
            <a:r>
              <a:rPr lang="en-US" sz="2000" dirty="0"/>
              <a:t>Forecast and plan for major items that impact the budget</a:t>
            </a:r>
          </a:p>
          <a:p>
            <a:pPr marL="342900" indent="-342900">
              <a:buFont typeface="Arial" panose="020B0604020202020204" pitchFamily="34" charset="0"/>
              <a:buChar char="•"/>
            </a:pPr>
            <a:r>
              <a:rPr lang="en-US" sz="2000" dirty="0"/>
              <a:t>Health care (Surveying the Healthcare Market for Savings</a:t>
            </a:r>
          </a:p>
          <a:p>
            <a:pPr marL="342900" indent="-342900">
              <a:buFont typeface="Arial" panose="020B0604020202020204" pitchFamily="34" charset="0"/>
              <a:buChar char="•"/>
            </a:pPr>
            <a:r>
              <a:rPr lang="en-US" sz="2000" dirty="0"/>
              <a:t>Capital Program forecasting future needs reduce debt service Funding Capital Account to become more self sufficient and reduce the need to borrow</a:t>
            </a:r>
          </a:p>
          <a:p>
            <a:pPr marL="342900" indent="-342900">
              <a:buFont typeface="Arial" panose="020B0604020202020204" pitchFamily="34" charset="0"/>
              <a:buChar char="•"/>
            </a:pPr>
            <a:r>
              <a:rPr lang="en-US" sz="2000" dirty="0"/>
              <a:t>Debt service payments will go down in coming years but are holding the line on expenses</a:t>
            </a:r>
          </a:p>
        </p:txBody>
      </p:sp>
      <p:sp>
        <p:nvSpPr>
          <p:cNvPr id="5" name="TextBox 4">
            <a:extLst>
              <a:ext uri="{FF2B5EF4-FFF2-40B4-BE49-F238E27FC236}">
                <a16:creationId xmlns:a16="http://schemas.microsoft.com/office/drawing/2014/main" id="{80B5A33D-8B09-9D46-B3F3-80279AB9AFFD}"/>
              </a:ext>
            </a:extLst>
          </p:cNvPr>
          <p:cNvSpPr txBox="1"/>
          <p:nvPr/>
        </p:nvSpPr>
        <p:spPr>
          <a:xfrm>
            <a:off x="228600" y="838200"/>
            <a:ext cx="2538644" cy="369332"/>
          </a:xfrm>
          <a:prstGeom prst="rect">
            <a:avLst/>
          </a:prstGeom>
          <a:noFill/>
        </p:spPr>
        <p:txBody>
          <a:bodyPr wrap="none" rtlCol="0">
            <a:spAutoFit/>
          </a:bodyPr>
          <a:lstStyle/>
          <a:p>
            <a:r>
              <a:rPr lang="en-US" b="1" dirty="0">
                <a:solidFill>
                  <a:schemeClr val="accent1">
                    <a:lumMod val="60000"/>
                    <a:lumOff val="40000"/>
                  </a:schemeClr>
                </a:solidFill>
              </a:rPr>
              <a:t>Preliminary 2021 Budget</a:t>
            </a:r>
          </a:p>
        </p:txBody>
      </p:sp>
    </p:spTree>
    <p:extLst>
      <p:ext uri="{BB962C8B-B14F-4D97-AF65-F5344CB8AC3E}">
        <p14:creationId xmlns:p14="http://schemas.microsoft.com/office/powerpoint/2010/main" val="32199316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33553</TotalTime>
  <Words>1624</Words>
  <Application>Microsoft Office PowerPoint</Application>
  <PresentationFormat>On-screen Show (4:3)</PresentationFormat>
  <Paragraphs>381</Paragraphs>
  <Slides>20</Slides>
  <Notes>1</Notes>
  <HiddenSlides>0</HiddenSlides>
  <MMClips>0</MMClips>
  <ScaleCrop>false</ScaleCrop>
  <HeadingPairs>
    <vt:vector size="10" baseType="variant">
      <vt:variant>
        <vt:lpstr>Fonts Used</vt:lpstr>
      </vt:variant>
      <vt:variant>
        <vt:i4>5</vt:i4>
      </vt:variant>
      <vt:variant>
        <vt:lpstr>Theme</vt:lpstr>
      </vt:variant>
      <vt:variant>
        <vt:i4>1</vt:i4>
      </vt:variant>
      <vt:variant>
        <vt:lpstr>Links</vt:lpstr>
      </vt:variant>
      <vt:variant>
        <vt:i4>1</vt:i4>
      </vt:variant>
      <vt:variant>
        <vt:lpstr>Embedded OLE Servers</vt:lpstr>
      </vt:variant>
      <vt:variant>
        <vt:i4>2</vt:i4>
      </vt:variant>
      <vt:variant>
        <vt:lpstr>Slide Titles</vt:lpstr>
      </vt:variant>
      <vt:variant>
        <vt:i4>20</vt:i4>
      </vt:variant>
    </vt:vector>
  </HeadingPairs>
  <TitlesOfParts>
    <vt:vector size="29" baseType="lpstr">
      <vt:lpstr>Arial</vt:lpstr>
      <vt:lpstr>Calibri</vt:lpstr>
      <vt:lpstr>Lucida Bright</vt:lpstr>
      <vt:lpstr>MS Serif</vt:lpstr>
      <vt:lpstr>Papyrus Condensed</vt:lpstr>
      <vt:lpstr>Office Theme</vt:lpstr>
      <vt:lpstr>file:///\\boroad02.shrewsbury1.local\Users$\ccherbini\Desktop\Facts%20Roads.xls</vt:lpstr>
      <vt:lpstr>Worksheet</vt:lpstr>
      <vt:lpstr>Document</vt:lpstr>
      <vt:lpstr>Welcome to the 2021 Borough Budget Workshop</vt:lpstr>
      <vt:lpstr>Property Tax – Monmouth County Only (ADP)</vt:lpstr>
      <vt:lpstr>PowerPoint Presentation</vt:lpstr>
      <vt:lpstr>Anticipated 2021 Total Tax Bill  All Taxing Authorities (Dollars)</vt:lpstr>
      <vt:lpstr>Composition of Total Taxes – Est. 2021</vt:lpstr>
      <vt:lpstr>School Funding</vt:lpstr>
      <vt:lpstr>Overall Revaluation Impact (Vacant Land, Residential, Farms, Commercial, Utilities)</vt:lpstr>
      <vt:lpstr>5 Year Revenue Outlook</vt:lpstr>
      <vt:lpstr>Budgeting</vt:lpstr>
      <vt:lpstr>Proposed Budget 2021– All Items Major Expense Categories </vt:lpstr>
      <vt:lpstr>2021 Anticipated Revenue</vt:lpstr>
      <vt:lpstr>Projected Borough Tax By Assessment</vt:lpstr>
      <vt:lpstr>Top 15 Operating Expenses </vt:lpstr>
      <vt:lpstr>Future Planning Initiatives</vt:lpstr>
      <vt:lpstr>Develop Long Term Capital Program</vt:lpstr>
      <vt:lpstr>Debt service forecast through 2025</vt:lpstr>
      <vt:lpstr>Capital Program 3 Year Projection</vt:lpstr>
      <vt:lpstr>5 Year Road Plan (Projection)</vt:lpstr>
      <vt:lpstr>PowerPoint Presentation</vt:lpstr>
      <vt:lpstr>Thank you !!!</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 (Personal) Eddy</dc:creator>
  <cp:lastModifiedBy>Christopher Cherbini</cp:lastModifiedBy>
  <cp:revision>282</cp:revision>
  <cp:lastPrinted>2019-03-11T15:03:08Z</cp:lastPrinted>
  <dcterms:created xsi:type="dcterms:W3CDTF">2016-02-25T00:30:12Z</dcterms:created>
  <dcterms:modified xsi:type="dcterms:W3CDTF">2021-04-05T19:43:11Z</dcterms:modified>
</cp:coreProperties>
</file>