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91" r:id="rId2"/>
    <p:sldId id="293" r:id="rId3"/>
    <p:sldId id="257" r:id="rId4"/>
    <p:sldId id="260" r:id="rId5"/>
    <p:sldId id="261" r:id="rId6"/>
    <p:sldId id="292" r:id="rId7"/>
    <p:sldId id="262" r:id="rId8"/>
    <p:sldId id="270" r:id="rId9"/>
    <p:sldId id="286" r:id="rId10"/>
    <p:sldId id="266" r:id="rId11"/>
    <p:sldId id="276" r:id="rId12"/>
    <p:sldId id="280" r:id="rId13"/>
    <p:sldId id="281" r:id="rId14"/>
    <p:sldId id="275" r:id="rId15"/>
    <p:sldId id="274" r:id="rId16"/>
    <p:sldId id="277" r:id="rId17"/>
    <p:sldId id="285" r:id="rId18"/>
    <p:sldId id="284" r:id="rId19"/>
    <p:sldId id="294" r:id="rId20"/>
    <p:sldId id="295" r:id="rId21"/>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ald Eddy" initials="DE" lastIdx="1" clrIdx="0">
    <p:extLst>
      <p:ext uri="{19B8F6BF-5375-455C-9EA6-DF929625EA0E}">
        <p15:presenceInfo xmlns:p15="http://schemas.microsoft.com/office/powerpoint/2012/main" userId="235eeb70388db250" providerId="Windows Live"/>
      </p:ext>
    </p:extLst>
  </p:cmAuthor>
  <p:cmAuthor id="2" name="Christopher Cherbini" initials="CC" lastIdx="1" clrIdx="1">
    <p:extLst>
      <p:ext uri="{19B8F6BF-5375-455C-9EA6-DF929625EA0E}">
        <p15:presenceInfo xmlns:p15="http://schemas.microsoft.com/office/powerpoint/2012/main" userId="S::ccherbini@shrewsburyboro.com::0032560e-f16b-4252-8961-236b28899c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37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71" autoAdjust="0"/>
    <p:restoredTop sz="94095" autoAdjust="0"/>
  </p:normalViewPr>
  <p:slideViewPr>
    <p:cSldViewPr snapToGrid="0" snapToObjects="1">
      <p:cViewPr varScale="1">
        <p:scale>
          <a:sx n="107" d="100"/>
          <a:sy n="107" d="100"/>
        </p:scale>
        <p:origin x="1848"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donaldeddy\Dropbox\Council\2019\Budget%20Workshop\Anticipated%202019%20Total%20Tax%20Bill%20and%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donaldeddy\Dropbox\Council\2019\Budget%20Workshop\Anticipated%202019%20Total%20Tax%20Bill%20and%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donaldeddy\Dropbox\Council\2019\Budget%20Workshop\Debt%20Servic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7"/>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ctr"/>
          <c:showLegendKey val="0"/>
          <c:showVal val="0"/>
          <c:showCatName val="0"/>
          <c:showSerName val="0"/>
          <c:showPercent val="1"/>
          <c:showBubbleSize val="0"/>
          <c:showLeaderLines val="0"/>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050" b="1"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27"/>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ln w="22225">
              <a:solidFill>
                <a:schemeClr val="accent1"/>
              </a:solidFill>
            </a:ln>
          </c:spPr>
          <c:dPt>
            <c:idx val="0"/>
            <c:bubble3D val="0"/>
            <c:spPr>
              <a:solidFill>
                <a:schemeClr val="accent1"/>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1-A1A1-EE4F-850D-E33365092F53}"/>
              </c:ext>
            </c:extLst>
          </c:dPt>
          <c:dPt>
            <c:idx val="1"/>
            <c:bubble3D val="0"/>
            <c:spPr>
              <a:solidFill>
                <a:schemeClr val="accent2"/>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3-A1A1-EE4F-850D-E33365092F53}"/>
              </c:ext>
            </c:extLst>
          </c:dPt>
          <c:dPt>
            <c:idx val="2"/>
            <c:bubble3D val="0"/>
            <c:spPr>
              <a:solidFill>
                <a:schemeClr val="accent3"/>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5-A1A1-EE4F-850D-E33365092F53}"/>
              </c:ext>
            </c:extLst>
          </c:dPt>
          <c:dPt>
            <c:idx val="3"/>
            <c:bubble3D val="0"/>
            <c:spPr>
              <a:solidFill>
                <a:schemeClr val="accent4"/>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7-A1A1-EE4F-850D-E33365092F53}"/>
              </c:ext>
            </c:extLst>
          </c:dPt>
          <c:dPt>
            <c:idx val="4"/>
            <c:bubble3D val="0"/>
            <c:explosion val="13"/>
            <c:spPr>
              <a:solidFill>
                <a:schemeClr val="accent5"/>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9-A1A1-EE4F-850D-E33365092F53}"/>
              </c:ext>
            </c:extLst>
          </c:dPt>
          <c:dPt>
            <c:idx val="5"/>
            <c:bubble3D val="0"/>
            <c:spPr>
              <a:solidFill>
                <a:schemeClr val="accent6"/>
              </a:solidFill>
              <a:ln w="22225">
                <a:solidFill>
                  <a:schemeClr val="accent1"/>
                </a:solidFill>
              </a:ln>
              <a:effectLst>
                <a:outerShdw blurRad="254000" sx="102000" sy="102000" algn="ctr" rotWithShape="0">
                  <a:prstClr val="black">
                    <a:alpha val="20000"/>
                  </a:prstClr>
                </a:outerShdw>
              </a:effectLst>
              <a:sp3d contourW="22225">
                <a:contourClr>
                  <a:schemeClr val="accent1"/>
                </a:contourClr>
              </a:sp3d>
            </c:spPr>
            <c:extLst>
              <c:ext xmlns:c16="http://schemas.microsoft.com/office/drawing/2014/chart" uri="{C3380CC4-5D6E-409C-BE32-E72D297353CC}">
                <c16:uniqueId val="{0000000B-A1A1-EE4F-850D-E33365092F53}"/>
              </c:ext>
            </c:extLst>
          </c:dPt>
          <c:dLbls>
            <c:dLbl>
              <c:idx val="0"/>
              <c:layout>
                <c:manualLayout>
                  <c:x val="-6.7540463692038546E-2"/>
                  <c:y val="8.49227179935841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1A1-EE4F-850D-E33365092F53}"/>
                </c:ext>
              </c:extLst>
            </c:dLbl>
            <c:dLbl>
              <c:idx val="1"/>
              <c:layout>
                <c:manualLayout>
                  <c:x val="-0.11093525809273835"/>
                  <c:y val="9.634842519685039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1A1-EE4F-850D-E33365092F53}"/>
                </c:ext>
              </c:extLst>
            </c:dLbl>
            <c:dLbl>
              <c:idx val="4"/>
              <c:layout>
                <c:manualLayout>
                  <c:x val="9.2415573053368297E-2"/>
                  <c:y val="0.15616141732283464"/>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A1A1-EE4F-850D-E33365092F53}"/>
                </c:ext>
              </c:extLst>
            </c:dLbl>
            <c:dLbl>
              <c:idx val="5"/>
              <c:delete val="1"/>
              <c:extLst>
                <c:ext xmlns:c15="http://schemas.microsoft.com/office/drawing/2012/chart" uri="{CE6537A1-D6FC-4f65-9D91-7224C49458BB}"/>
                <c:ext xmlns:c16="http://schemas.microsoft.com/office/drawing/2014/chart" uri="{C3380CC4-5D6E-409C-BE32-E72D297353CC}">
                  <c16:uniqueId val="{0000000B-A1A1-EE4F-850D-E33365092F53}"/>
                </c:ext>
              </c:extLst>
            </c:dLbl>
            <c:spPr>
              <a:no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Sheet1!$F$20:$F$25</c:f>
              <c:strCache>
                <c:ptCount val="6"/>
                <c:pt idx="0">
                  <c:v>BUDGET AREA</c:v>
                </c:pt>
                <c:pt idx="1">
                  <c:v>COUNTY*</c:v>
                </c:pt>
                <c:pt idx="2">
                  <c:v>SHREWSBURY SCHOOL*</c:v>
                </c:pt>
                <c:pt idx="3">
                  <c:v>RED BANK REGIONAL*</c:v>
                </c:pt>
                <c:pt idx="4">
                  <c:v>MUNICIPAL</c:v>
                </c:pt>
                <c:pt idx="5">
                  <c:v>OPEN SPACE</c:v>
                </c:pt>
              </c:strCache>
            </c:strRef>
          </c:cat>
          <c:val>
            <c:numRef>
              <c:f>Sheet1!$G$20:$G$25</c:f>
              <c:numCache>
                <c:formatCode>_(* #,##0.00_);_(* \(#,##0.00\);_(* "-"??_);_(@_)</c:formatCode>
                <c:ptCount val="6"/>
                <c:pt idx="0" formatCode="General">
                  <c:v>2019</c:v>
                </c:pt>
                <c:pt idx="1">
                  <c:v>3201974.0345999999</c:v>
                </c:pt>
                <c:pt idx="2">
                  <c:v>8539237.0199999996</c:v>
                </c:pt>
                <c:pt idx="3">
                  <c:v>5924999.46</c:v>
                </c:pt>
                <c:pt idx="4">
                  <c:v>7390146.8963121939</c:v>
                </c:pt>
                <c:pt idx="5">
                  <c:v>451300.50762400002</c:v>
                </c:pt>
              </c:numCache>
            </c:numRef>
          </c:val>
          <c:extLst>
            <c:ext xmlns:c16="http://schemas.microsoft.com/office/drawing/2014/chart" uri="{C3380CC4-5D6E-409C-BE32-E72D297353CC}">
              <c16:uniqueId val="{0000000C-A1A1-EE4F-850D-E33365092F53}"/>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050" b="1"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1" i="0" u="none" strike="noStrike" kern="1200" spc="0" baseline="0">
                <a:solidFill>
                  <a:schemeClr val="tx1">
                    <a:lumMod val="65000"/>
                    <a:lumOff val="35000"/>
                  </a:schemeClr>
                </a:solidFill>
                <a:latin typeface="+mn-lt"/>
                <a:ea typeface="+mn-ea"/>
                <a:cs typeface="+mn-cs"/>
              </a:defRPr>
            </a:pPr>
            <a:r>
              <a:rPr lang="en-US"/>
              <a:t>Shrewsbury Debt Payments</a:t>
            </a:r>
          </a:p>
        </c:rich>
      </c:tx>
      <c:overlay val="0"/>
      <c:spPr>
        <a:noFill/>
        <a:ln>
          <a:noFill/>
        </a:ln>
        <a:effectLst/>
      </c:spPr>
      <c:txPr>
        <a:bodyPr rot="0" spcFirstLastPara="1" vertOverflow="ellipsis" vert="horz" wrap="square" anchor="ctr" anchorCtr="1"/>
        <a:lstStyle/>
        <a:p>
          <a:pPr>
            <a:defRPr sz="126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Sheet1!$C$1</c:f>
              <c:strCache>
                <c:ptCount val="1"/>
                <c:pt idx="0">
                  <c:v>New Debt</c:v>
                </c:pt>
              </c:strCache>
            </c:strRef>
          </c:tx>
          <c:spPr>
            <a:ln w="28575" cap="rnd">
              <a:solidFill>
                <a:schemeClr val="accent1"/>
              </a:solidFill>
              <a:round/>
            </a:ln>
            <a:effectLst/>
          </c:spPr>
          <c:marker>
            <c:symbol val="none"/>
          </c:marker>
          <c:cat>
            <c:numRef>
              <c:f>Sheet1!$B$2:$B$8</c:f>
              <c:numCache>
                <c:formatCode>General</c:formatCode>
                <c:ptCount val="7"/>
                <c:pt idx="0">
                  <c:v>2019</c:v>
                </c:pt>
                <c:pt idx="1">
                  <c:v>2020</c:v>
                </c:pt>
                <c:pt idx="2">
                  <c:v>2021</c:v>
                </c:pt>
                <c:pt idx="3">
                  <c:v>2022</c:v>
                </c:pt>
                <c:pt idx="4">
                  <c:v>2023</c:v>
                </c:pt>
                <c:pt idx="5">
                  <c:v>2024</c:v>
                </c:pt>
                <c:pt idx="6">
                  <c:v>2025</c:v>
                </c:pt>
              </c:numCache>
            </c:numRef>
          </c:cat>
          <c:val>
            <c:numRef>
              <c:f>Sheet1!$C$2:$C$8</c:f>
              <c:numCache>
                <c:formatCode>_(* #,##0_);_(* \(#,##0\);_(* "-"??_);_(@_)</c:formatCode>
                <c:ptCount val="7"/>
                <c:pt idx="0">
                  <c:v>1214792.5</c:v>
                </c:pt>
                <c:pt idx="1">
                  <c:v>1216792.5</c:v>
                </c:pt>
                <c:pt idx="2">
                  <c:v>1178632.5</c:v>
                </c:pt>
                <c:pt idx="3">
                  <c:v>944075</c:v>
                </c:pt>
                <c:pt idx="4">
                  <c:v>663993.76</c:v>
                </c:pt>
                <c:pt idx="5">
                  <c:v>656268.76</c:v>
                </c:pt>
                <c:pt idx="6">
                  <c:v>657831.26</c:v>
                </c:pt>
              </c:numCache>
            </c:numRef>
          </c:val>
          <c:smooth val="0"/>
          <c:extLst>
            <c:ext xmlns:c16="http://schemas.microsoft.com/office/drawing/2014/chart" uri="{C3380CC4-5D6E-409C-BE32-E72D297353CC}">
              <c16:uniqueId val="{00000000-9217-5747-9F62-856A33FBCA3D}"/>
            </c:ext>
          </c:extLst>
        </c:ser>
        <c:ser>
          <c:idx val="1"/>
          <c:order val="1"/>
          <c:tx>
            <c:strRef>
              <c:f>Sheet1!$D$1</c:f>
              <c:strCache>
                <c:ptCount val="1"/>
                <c:pt idx="0">
                  <c:v>Old Debt</c:v>
                </c:pt>
              </c:strCache>
            </c:strRef>
          </c:tx>
          <c:spPr>
            <a:ln w="28575" cap="rnd">
              <a:solidFill>
                <a:schemeClr val="accent2"/>
              </a:solidFill>
              <a:round/>
            </a:ln>
            <a:effectLst/>
          </c:spPr>
          <c:marker>
            <c:symbol val="none"/>
          </c:marker>
          <c:cat>
            <c:numRef>
              <c:f>Sheet1!$B$2:$B$8</c:f>
              <c:numCache>
                <c:formatCode>General</c:formatCode>
                <c:ptCount val="7"/>
                <c:pt idx="0">
                  <c:v>2019</c:v>
                </c:pt>
                <c:pt idx="1">
                  <c:v>2020</c:v>
                </c:pt>
                <c:pt idx="2">
                  <c:v>2021</c:v>
                </c:pt>
                <c:pt idx="3">
                  <c:v>2022</c:v>
                </c:pt>
                <c:pt idx="4">
                  <c:v>2023</c:v>
                </c:pt>
                <c:pt idx="5">
                  <c:v>2024</c:v>
                </c:pt>
                <c:pt idx="6">
                  <c:v>2025</c:v>
                </c:pt>
              </c:numCache>
            </c:numRef>
          </c:cat>
          <c:val>
            <c:numRef>
              <c:f>Sheet1!$D$2:$D$8</c:f>
              <c:numCache>
                <c:formatCode>_(* #,##0_);_(* \(#,##0\);_(* "-"??_);_(@_)</c:formatCode>
                <c:ptCount val="7"/>
                <c:pt idx="0">
                  <c:v>1278600</c:v>
                </c:pt>
                <c:pt idx="1">
                  <c:v>1417623</c:v>
                </c:pt>
                <c:pt idx="2">
                  <c:v>1510085</c:v>
                </c:pt>
                <c:pt idx="3">
                  <c:v>1568491</c:v>
                </c:pt>
                <c:pt idx="4">
                  <c:v>1432264</c:v>
                </c:pt>
                <c:pt idx="5">
                  <c:v>1113578</c:v>
                </c:pt>
                <c:pt idx="6">
                  <c:v>1188115</c:v>
                </c:pt>
              </c:numCache>
            </c:numRef>
          </c:val>
          <c:smooth val="0"/>
          <c:extLst>
            <c:ext xmlns:c16="http://schemas.microsoft.com/office/drawing/2014/chart" uri="{C3380CC4-5D6E-409C-BE32-E72D297353CC}">
              <c16:uniqueId val="{00000001-9217-5747-9F62-856A33FBCA3D}"/>
            </c:ext>
          </c:extLst>
        </c:ser>
        <c:dLbls>
          <c:showLegendKey val="0"/>
          <c:showVal val="0"/>
          <c:showCatName val="0"/>
          <c:showSerName val="0"/>
          <c:showPercent val="0"/>
          <c:showBubbleSize val="0"/>
        </c:dLbls>
        <c:smooth val="0"/>
        <c:axId val="1079128767"/>
        <c:axId val="1223586207"/>
      </c:lineChart>
      <c:catAx>
        <c:axId val="1079128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1223586207"/>
        <c:crosses val="autoZero"/>
        <c:auto val="1"/>
        <c:lblAlgn val="ctr"/>
        <c:lblOffset val="100"/>
        <c:noMultiLvlLbl val="0"/>
      </c:catAx>
      <c:valAx>
        <c:axId val="1223586207"/>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10791287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7-31T18:49:53.464"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483D8CF8-DB7C-443D-BFCE-7B654EC2833D}" type="datetimeFigureOut">
              <a:rPr lang="en-US" smtClean="0"/>
              <a:t>4/5/2021</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8223487A-5578-42C8-B9FB-60F62008F3A5}" type="slidenum">
              <a:rPr lang="en-US" smtClean="0"/>
              <a:t>‹#›</a:t>
            </a:fld>
            <a:endParaRPr lang="en-US"/>
          </a:p>
        </p:txBody>
      </p:sp>
    </p:spTree>
    <p:extLst>
      <p:ext uri="{BB962C8B-B14F-4D97-AF65-F5344CB8AC3E}">
        <p14:creationId xmlns:p14="http://schemas.microsoft.com/office/powerpoint/2010/main" val="2901508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23487A-5578-42C8-B9FB-60F62008F3A5}" type="slidenum">
              <a:rPr lang="en-US" smtClean="0"/>
              <a:t>12</a:t>
            </a:fld>
            <a:endParaRPr lang="en-US"/>
          </a:p>
        </p:txBody>
      </p:sp>
    </p:spTree>
    <p:extLst>
      <p:ext uri="{BB962C8B-B14F-4D97-AF65-F5344CB8AC3E}">
        <p14:creationId xmlns:p14="http://schemas.microsoft.com/office/powerpoint/2010/main" val="2251140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17E01A-5FCD-1548-A500-B9C4948198C7}" type="slidenum">
              <a:rPr lang="en-US" smtClean="0"/>
              <a:t>‹#›</a:t>
            </a:fld>
            <a:endParaRPr lang="en-US" dirty="0"/>
          </a:p>
        </p:txBody>
      </p:sp>
      <p:sp>
        <p:nvSpPr>
          <p:cNvPr id="7" name="TextBox 6"/>
          <p:cNvSpPr txBox="1"/>
          <p:nvPr userDrawn="1"/>
        </p:nvSpPr>
        <p:spPr>
          <a:xfrm>
            <a:off x="1854200" y="4445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277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67879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1923550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2258008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1283530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185099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4086072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3610996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362182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1116622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D9B97-5226-5B4E-901B-8C54FACFFC4A}" type="datetimeFigureOut">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17E01A-5FCD-1548-A500-B9C4948198C7}" type="slidenum">
              <a:rPr lang="en-US" smtClean="0"/>
              <a:t>‹#›</a:t>
            </a:fld>
            <a:endParaRPr lang="en-US" dirty="0"/>
          </a:p>
        </p:txBody>
      </p:sp>
    </p:spTree>
    <p:extLst>
      <p:ext uri="{BB962C8B-B14F-4D97-AF65-F5344CB8AC3E}">
        <p14:creationId xmlns:p14="http://schemas.microsoft.com/office/powerpoint/2010/main" val="3537191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902034"/>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3/5/2016</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Budget Review</a:t>
            </a:r>
          </a:p>
        </p:txBody>
      </p:sp>
      <p:sp>
        <p:nvSpPr>
          <p:cNvPr id="6" name="Slide Number Placeholder 5"/>
          <p:cNvSpPr>
            <a:spLocks noGrp="1"/>
          </p:cNvSpPr>
          <p:nvPr>
            <p:ph type="sldNum" sz="quarter" idx="4"/>
          </p:nvPr>
        </p:nvSpPr>
        <p:spPr>
          <a:xfrm>
            <a:off x="6553200" y="6356350"/>
            <a:ext cx="2133600" cy="365125"/>
          </a:xfrm>
          <a:prstGeom prst="rect">
            <a:avLst/>
          </a:prstGeom>
          <a:solidFill>
            <a:srgbClr val="B21A1A"/>
          </a:solidFill>
        </p:spPr>
        <p:txBody>
          <a:bodyPr vert="horz" lIns="91440" tIns="45720" rIns="91440" bIns="45720" rtlCol="0" anchor="ctr"/>
          <a:lstStyle>
            <a:lvl1pPr algn="r">
              <a:defRPr sz="1200">
                <a:solidFill>
                  <a:schemeClr val="tx1">
                    <a:tint val="75000"/>
                  </a:schemeClr>
                </a:solidFill>
              </a:defRPr>
            </a:lvl1pPr>
          </a:lstStyle>
          <a:p>
            <a:fld id="{9F834926-0ECB-C942-8C8C-C819F3B6F3FA}" type="slidenum">
              <a:rPr lang="en-US" smtClean="0"/>
              <a:t>‹#›</a:t>
            </a:fld>
            <a:endParaRPr lang="en-US" dirty="0"/>
          </a:p>
        </p:txBody>
      </p:sp>
      <p:pic>
        <p:nvPicPr>
          <p:cNvPr id="8" name="Picture 7"/>
          <p:cNvPicPr>
            <a:picLocks noChangeAspect="1"/>
          </p:cNvPicPr>
          <p:nvPr userDrawn="1"/>
        </p:nvPicPr>
        <p:blipFill rotWithShape="1">
          <a:blip r:embed="rId13"/>
          <a:srcRect t="12746" b="33675"/>
          <a:stretch/>
        </p:blipFill>
        <p:spPr>
          <a:xfrm>
            <a:off x="223560" y="97145"/>
            <a:ext cx="7910790" cy="766455"/>
          </a:xfrm>
          <a:prstGeom prst="rect">
            <a:avLst/>
          </a:prstGeom>
        </p:spPr>
      </p:pic>
      <p:pic>
        <p:nvPicPr>
          <p:cNvPr id="7" name="Picture 6"/>
          <p:cNvPicPr>
            <a:picLocks noChangeAspect="1"/>
          </p:cNvPicPr>
          <p:nvPr userDrawn="1"/>
        </p:nvPicPr>
        <p:blipFill>
          <a:blip r:embed="rId14"/>
          <a:stretch>
            <a:fillRect/>
          </a:stretch>
        </p:blipFill>
        <p:spPr>
          <a:xfrm>
            <a:off x="8239154" y="139992"/>
            <a:ext cx="669895" cy="698731"/>
          </a:xfrm>
          <a:prstGeom prst="rect">
            <a:avLst/>
          </a:prstGeom>
        </p:spPr>
      </p:pic>
      <p:sp>
        <p:nvSpPr>
          <p:cNvPr id="9" name="TextBox 8"/>
          <p:cNvSpPr txBox="1"/>
          <p:nvPr userDrawn="1"/>
        </p:nvSpPr>
        <p:spPr>
          <a:xfrm>
            <a:off x="1233426" y="-115289"/>
            <a:ext cx="5065774" cy="1015663"/>
          </a:xfrm>
          <a:prstGeom prst="rect">
            <a:avLst/>
          </a:prstGeom>
          <a:noFill/>
          <a:effectLst>
            <a:outerShdw blurRad="50800" dist="38100" algn="l" rotWithShape="0">
              <a:prstClr val="black">
                <a:alpha val="40000"/>
              </a:prstClr>
            </a:outerShdw>
          </a:effectLst>
        </p:spPr>
        <p:txBody>
          <a:bodyPr wrap="square" rtlCol="0">
            <a:spAutoFit/>
          </a:bodyPr>
          <a:lstStyle/>
          <a:p>
            <a:r>
              <a:rPr lang="en-US" sz="6000" b="0" cap="small" spc="0" dirty="0">
                <a:ln w="18415" cmpd="sng">
                  <a:solidFill>
                    <a:srgbClr val="000000"/>
                  </a:solidFill>
                  <a:prstDash val="solid"/>
                </a:ln>
                <a:solidFill>
                  <a:schemeClr val="tx1"/>
                </a:solidFill>
                <a:effectLst>
                  <a:outerShdw blurRad="50800" dist="38100" dir="18900000" algn="bl" rotWithShape="0">
                    <a:schemeClr val="bg1">
                      <a:alpha val="85000"/>
                    </a:schemeClr>
                  </a:outerShdw>
                </a:effectLst>
                <a:latin typeface="Papyrus Condensed"/>
              </a:rPr>
              <a:t>Shrewsbury</a:t>
            </a:r>
          </a:p>
        </p:txBody>
      </p:sp>
      <p:sp>
        <p:nvSpPr>
          <p:cNvPr id="11" name="Rectangle 10"/>
          <p:cNvSpPr/>
          <p:nvPr userDrawn="1"/>
        </p:nvSpPr>
        <p:spPr>
          <a:xfrm>
            <a:off x="223560" y="97146"/>
            <a:ext cx="8816158" cy="766454"/>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p:nvSpPr>
        <p:spPr>
          <a:xfrm>
            <a:off x="223560" y="863600"/>
            <a:ext cx="8816158" cy="331755"/>
          </a:xfrm>
          <a:prstGeom prst="rect">
            <a:avLst/>
          </a:prstGeom>
          <a:noFill/>
          <a:ln w="9525" cmpd="sng">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3" name="TextBox 12"/>
          <p:cNvSpPr txBox="1"/>
          <p:nvPr userDrawn="1"/>
        </p:nvSpPr>
        <p:spPr>
          <a:xfrm>
            <a:off x="4599316" y="826023"/>
            <a:ext cx="4464196" cy="369332"/>
          </a:xfrm>
          <a:prstGeom prst="rect">
            <a:avLst/>
          </a:prstGeom>
          <a:noFill/>
        </p:spPr>
        <p:txBody>
          <a:bodyPr wrap="none" rtlCol="0">
            <a:spAutoFit/>
          </a:bodyPr>
          <a:lstStyle/>
          <a:p>
            <a:r>
              <a:rPr lang="en-US" b="0" i="0" dirty="0">
                <a:latin typeface="Lucida Bright"/>
                <a:cs typeface="Bodoni 72 Smallcaps Book"/>
              </a:rPr>
              <a:t>Borough</a:t>
            </a:r>
            <a:r>
              <a:rPr lang="en-US" b="0" i="0" baseline="0" dirty="0">
                <a:latin typeface="Lucida Bright"/>
                <a:cs typeface="Bodoni 72 Smallcaps Book"/>
              </a:rPr>
              <a:t> Council – Finance Committee</a:t>
            </a:r>
            <a:endParaRPr lang="en-US" b="0" i="0" dirty="0">
              <a:latin typeface="Lucida Bright"/>
              <a:cs typeface="Bodoni 72 Smallcaps Book"/>
            </a:endParaRPr>
          </a:p>
        </p:txBody>
      </p:sp>
    </p:spTree>
    <p:extLst>
      <p:ext uri="{BB962C8B-B14F-4D97-AF65-F5344CB8AC3E}">
        <p14:creationId xmlns:p14="http://schemas.microsoft.com/office/powerpoint/2010/main" val="259368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Excel_Worksheet3.xlsx"/><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package" Target="../embeddings/Microsoft_Excel_Worksheet4.xlsx"/><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file:///\\boroad02.shrewsbury1.local\Users$\ccherbini\Desktop\Facts%20Roads.xl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docx"/><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31925"/>
            <a:ext cx="7772400" cy="1470025"/>
          </a:xfrm>
        </p:spPr>
        <p:txBody>
          <a:bodyPr/>
          <a:lstStyle/>
          <a:p>
            <a:r>
              <a:rPr lang="en-US" dirty="0"/>
              <a:t>Welcome to the 2021 Borough Budget Workshop</a:t>
            </a:r>
          </a:p>
        </p:txBody>
      </p:sp>
      <p:sp>
        <p:nvSpPr>
          <p:cNvPr id="3" name="Subtitle 2"/>
          <p:cNvSpPr>
            <a:spLocks noGrp="1"/>
          </p:cNvSpPr>
          <p:nvPr>
            <p:ph type="subTitle" idx="1"/>
          </p:nvPr>
        </p:nvSpPr>
        <p:spPr>
          <a:xfrm>
            <a:off x="457200" y="3479800"/>
            <a:ext cx="8115300" cy="1333500"/>
          </a:xfrm>
        </p:spPr>
        <p:txBody>
          <a:bodyPr/>
          <a:lstStyle/>
          <a:p>
            <a:r>
              <a:rPr lang="en-US" dirty="0"/>
              <a:t>April 5, 2021</a:t>
            </a:r>
          </a:p>
          <a:p>
            <a:endParaRPr lang="en-US" dirty="0"/>
          </a:p>
        </p:txBody>
      </p:sp>
      <p:sp>
        <p:nvSpPr>
          <p:cNvPr id="7" name="Subtitle 2"/>
          <p:cNvSpPr txBox="1">
            <a:spLocks/>
          </p:cNvSpPr>
          <p:nvPr/>
        </p:nvSpPr>
        <p:spPr>
          <a:xfrm>
            <a:off x="609600" y="5270500"/>
            <a:ext cx="8115300" cy="1217386"/>
          </a:xfrm>
          <a:prstGeom prst="rect">
            <a:avLst/>
          </a:prstGeom>
        </p:spPr>
        <p:txBody>
          <a:bodyPr vert="horz" lIns="91440" tIns="45720" rIns="91440" bIns="45720" rtlCol="0">
            <a:normAutofit fontScale="85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900" b="1" dirty="0">
                <a:solidFill>
                  <a:schemeClr val="tx1"/>
                </a:solidFill>
              </a:rPr>
              <a:t>Shrewsbury Borough Council Finance Committee</a:t>
            </a:r>
          </a:p>
          <a:p>
            <a:r>
              <a:rPr lang="en-US" sz="2900" b="1" dirty="0">
                <a:solidFill>
                  <a:schemeClr val="tx1"/>
                </a:solidFill>
              </a:rPr>
              <a:t>Jason Sena- Chairman, Donald Eddy &amp; </a:t>
            </a:r>
          </a:p>
          <a:p>
            <a:r>
              <a:rPr lang="en-US" sz="2900" b="1" dirty="0">
                <a:solidFill>
                  <a:schemeClr val="tx1"/>
                </a:solidFill>
              </a:rPr>
              <a:t>Deidre </a:t>
            </a:r>
            <a:r>
              <a:rPr lang="en-US" sz="2900" b="1" dirty="0" err="1">
                <a:solidFill>
                  <a:schemeClr val="tx1"/>
                </a:solidFill>
              </a:rPr>
              <a:t>DerAsadourian</a:t>
            </a:r>
            <a:endParaRPr lang="en-US" dirty="0"/>
          </a:p>
        </p:txBody>
      </p:sp>
    </p:spTree>
    <p:extLst>
      <p:ext uri="{BB962C8B-B14F-4D97-AF65-F5344CB8AC3E}">
        <p14:creationId xmlns:p14="http://schemas.microsoft.com/office/powerpoint/2010/main" val="1438495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838200"/>
            <a:ext cx="2538644" cy="369332"/>
          </a:xfrm>
          <a:prstGeom prst="rect">
            <a:avLst/>
          </a:prstGeom>
          <a:noFill/>
        </p:spPr>
        <p:txBody>
          <a:bodyPr wrap="none" rtlCol="0">
            <a:spAutoFit/>
          </a:bodyPr>
          <a:lstStyle/>
          <a:p>
            <a:r>
              <a:rPr lang="en-US" b="1" dirty="0">
                <a:solidFill>
                  <a:schemeClr val="accent1">
                    <a:lumMod val="60000"/>
                    <a:lumOff val="40000"/>
                  </a:schemeClr>
                </a:solidFill>
              </a:rPr>
              <a:t>Preliminary 2021 Budget</a:t>
            </a:r>
          </a:p>
        </p:txBody>
      </p:sp>
      <p:sp>
        <p:nvSpPr>
          <p:cNvPr id="4" name="Title 1"/>
          <p:cNvSpPr>
            <a:spLocks noGrp="1"/>
          </p:cNvSpPr>
          <p:nvPr>
            <p:ph type="ctrTitle"/>
          </p:nvPr>
        </p:nvSpPr>
        <p:spPr>
          <a:xfrm>
            <a:off x="685800" y="1431925"/>
            <a:ext cx="7772400" cy="701675"/>
          </a:xfrm>
        </p:spPr>
        <p:txBody>
          <a:bodyPr>
            <a:normAutofit fontScale="90000"/>
          </a:bodyPr>
          <a:lstStyle/>
          <a:p>
            <a:r>
              <a:rPr lang="en-US" sz="3200" dirty="0"/>
              <a:t>Proposed Budget 2021– All Items</a:t>
            </a:r>
            <a:br>
              <a:rPr lang="en-US" sz="3200" dirty="0"/>
            </a:br>
            <a:r>
              <a:rPr lang="en-US" sz="2000" dirty="0"/>
              <a:t>Major Expense Categories</a:t>
            </a:r>
            <a:br>
              <a:rPr lang="en-US" sz="2000" dirty="0"/>
            </a:br>
            <a:endParaRPr lang="en-US" sz="2000" dirty="0"/>
          </a:p>
        </p:txBody>
      </p:sp>
      <p:graphicFrame>
        <p:nvGraphicFramePr>
          <p:cNvPr id="3" name="Table 2">
            <a:extLst>
              <a:ext uri="{FF2B5EF4-FFF2-40B4-BE49-F238E27FC236}">
                <a16:creationId xmlns:a16="http://schemas.microsoft.com/office/drawing/2014/main" id="{B9E1BE78-C7B1-45B9-A358-D69F65430FC1}"/>
              </a:ext>
            </a:extLst>
          </p:cNvPr>
          <p:cNvGraphicFramePr>
            <a:graphicFrameLocks noGrp="1"/>
          </p:cNvGraphicFramePr>
          <p:nvPr>
            <p:extLst>
              <p:ext uri="{D42A27DB-BD31-4B8C-83A1-F6EECF244321}">
                <p14:modId xmlns:p14="http://schemas.microsoft.com/office/powerpoint/2010/main" val="1692118579"/>
              </p:ext>
            </p:extLst>
          </p:nvPr>
        </p:nvGraphicFramePr>
        <p:xfrm>
          <a:off x="161925" y="2030570"/>
          <a:ext cx="8715375" cy="4579782"/>
        </p:xfrm>
        <a:graphic>
          <a:graphicData uri="http://schemas.openxmlformats.org/drawingml/2006/table">
            <a:tbl>
              <a:tblPr>
                <a:tableStyleId>{5C22544A-7EE6-4342-B048-85BDC9FD1C3A}</a:tableStyleId>
              </a:tblPr>
              <a:tblGrid>
                <a:gridCol w="3507848">
                  <a:extLst>
                    <a:ext uri="{9D8B030D-6E8A-4147-A177-3AD203B41FA5}">
                      <a16:colId xmlns:a16="http://schemas.microsoft.com/office/drawing/2014/main" val="599826396"/>
                    </a:ext>
                  </a:extLst>
                </a:gridCol>
                <a:gridCol w="1862414">
                  <a:extLst>
                    <a:ext uri="{9D8B030D-6E8A-4147-A177-3AD203B41FA5}">
                      <a16:colId xmlns:a16="http://schemas.microsoft.com/office/drawing/2014/main" val="620323112"/>
                    </a:ext>
                  </a:extLst>
                </a:gridCol>
                <a:gridCol w="1482699">
                  <a:extLst>
                    <a:ext uri="{9D8B030D-6E8A-4147-A177-3AD203B41FA5}">
                      <a16:colId xmlns:a16="http://schemas.microsoft.com/office/drawing/2014/main" val="1993394514"/>
                    </a:ext>
                  </a:extLst>
                </a:gridCol>
                <a:gridCol w="1862414">
                  <a:extLst>
                    <a:ext uri="{9D8B030D-6E8A-4147-A177-3AD203B41FA5}">
                      <a16:colId xmlns:a16="http://schemas.microsoft.com/office/drawing/2014/main" val="2102917080"/>
                    </a:ext>
                  </a:extLst>
                </a:gridCol>
              </a:tblGrid>
              <a:tr h="228513">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Proposed</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244270293"/>
                  </a:ext>
                </a:extLst>
              </a:tr>
              <a:tr h="228513">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2021</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2020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025749017"/>
                  </a:ext>
                </a:extLst>
              </a:tr>
              <a:tr h="228513">
                <a:tc>
                  <a:txBody>
                    <a:bodyPr/>
                    <a:lstStyle/>
                    <a:p>
                      <a:pPr algn="l" fontAlgn="b"/>
                      <a:r>
                        <a:rPr lang="en-US" sz="1100" u="none" strike="noStrike" dirty="0">
                          <a:effectLst/>
                        </a:rPr>
                        <a:t>Operating Expenses</a:t>
                      </a:r>
                      <a:endParaRPr lang="en-US" sz="11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Y/Y Growth</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Buidget</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r>
                        <a:rPr lang="en-US" sz="1100" u="none" strike="noStrike">
                          <a:effectLst/>
                        </a:rPr>
                        <a:t>Budget</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206406343"/>
                  </a:ext>
                </a:extLst>
              </a:tr>
              <a:tr h="228513">
                <a:tc>
                  <a:txBody>
                    <a:bodyPr/>
                    <a:lstStyle/>
                    <a:p>
                      <a:pPr algn="l" fontAlgn="b"/>
                      <a:r>
                        <a:rPr lang="en-US" sz="1100" u="none" strike="noStrike">
                          <a:effectLst/>
                        </a:rPr>
                        <a:t>Salary &amp; Wages</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1.43%</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3,762,450.00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3,709,535.00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640021324"/>
                  </a:ext>
                </a:extLst>
              </a:tr>
              <a:tr h="228513">
                <a:tc>
                  <a:txBody>
                    <a:bodyPr/>
                    <a:lstStyle/>
                    <a:p>
                      <a:pPr algn="l" fontAlgn="b"/>
                      <a:r>
                        <a:rPr lang="en-US" sz="1100" u="none" strike="noStrike">
                          <a:effectLst/>
                        </a:rPr>
                        <a:t>Group Health Insurance and Disability</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-0.64%</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1,332,687.00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1,341,251.00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023579343"/>
                  </a:ext>
                </a:extLst>
              </a:tr>
              <a:tr h="228513">
                <a:tc>
                  <a:txBody>
                    <a:bodyPr/>
                    <a:lstStyle/>
                    <a:p>
                      <a:pPr algn="l" fontAlgn="b"/>
                      <a:r>
                        <a:rPr lang="en-US" sz="1100" u="none" strike="noStrike">
                          <a:effectLst/>
                        </a:rPr>
                        <a:t>Pension, Social Security and Statutory</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4.00%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921,578.00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886,137.00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571154788"/>
                  </a:ext>
                </a:extLst>
              </a:tr>
              <a:tr h="228513">
                <a:tc>
                  <a:txBody>
                    <a:bodyPr/>
                    <a:lstStyle/>
                    <a:p>
                      <a:pPr algn="l" fontAlgn="b"/>
                      <a:r>
                        <a:rPr lang="en-US" sz="1100" u="none" strike="noStrike" dirty="0">
                          <a:effectLst/>
                        </a:rPr>
                        <a:t>Operating Expenses</a:t>
                      </a:r>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0.44%</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1,191,553.00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1,186,281.00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019624550"/>
                  </a:ext>
                </a:extLst>
              </a:tr>
              <a:tr h="228513">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924851681"/>
                  </a:ext>
                </a:extLst>
              </a:tr>
              <a:tr h="228513">
                <a:tc>
                  <a:txBody>
                    <a:bodyPr/>
                    <a:lstStyle/>
                    <a:p>
                      <a:pPr algn="l" fontAlgn="b"/>
                      <a:r>
                        <a:rPr lang="en-US" sz="1100" u="none" strike="noStrike">
                          <a:effectLst/>
                        </a:rPr>
                        <a:t>Total Salries and Benefits</a:t>
                      </a:r>
                      <a:endParaRPr lang="en-US" sz="1100" b="1"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1.19%</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7,208,268.00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7,123,204.00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58618259"/>
                  </a:ext>
                </a:extLst>
              </a:tr>
              <a:tr h="228513">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470425554"/>
                  </a:ext>
                </a:extLst>
              </a:tr>
              <a:tr h="228513">
                <a:tc>
                  <a:txBody>
                    <a:bodyPr/>
                    <a:lstStyle/>
                    <a:p>
                      <a:pPr algn="l" fontAlgn="b"/>
                      <a:r>
                        <a:rPr lang="en-US" sz="1100" u="none" strike="noStrike">
                          <a:effectLst/>
                        </a:rPr>
                        <a:t>Debt Service</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3.77%</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1,304,137.17</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dirty="0">
                          <a:effectLst/>
                        </a:rPr>
                        <a:t>1,256,792.50</a:t>
                      </a:r>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11977455"/>
                  </a:ext>
                </a:extLst>
              </a:tr>
              <a:tr h="228513">
                <a:tc>
                  <a:txBody>
                    <a:bodyPr/>
                    <a:lstStyle/>
                    <a:p>
                      <a:pPr algn="l" fontAlgn="b"/>
                      <a:r>
                        <a:rPr lang="en-US" sz="1100" u="none" strike="noStrike">
                          <a:effectLst/>
                        </a:rPr>
                        <a:t>Utilities and Landfill</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-2.37%</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576,000.00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590,000.00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196429099"/>
                  </a:ext>
                </a:extLst>
              </a:tr>
              <a:tr h="228513">
                <a:tc>
                  <a:txBody>
                    <a:bodyPr/>
                    <a:lstStyle/>
                    <a:p>
                      <a:pPr algn="l" fontAlgn="b"/>
                      <a:r>
                        <a:rPr lang="en-US" sz="1100" u="none" strike="noStrike">
                          <a:effectLst/>
                        </a:rPr>
                        <a:t>Reserve for Uncollected Taxes</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-0.01%</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390,100.00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390,144.70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726278968"/>
                  </a:ext>
                </a:extLst>
              </a:tr>
              <a:tr h="228513">
                <a:tc>
                  <a:txBody>
                    <a:bodyPr/>
                    <a:lstStyle/>
                    <a:p>
                      <a:pPr algn="l" fontAlgn="b"/>
                      <a:r>
                        <a:rPr lang="en-US" sz="1100" u="none" strike="noStrike">
                          <a:effectLst/>
                        </a:rPr>
                        <a:t>Capital Improvements</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33.33%</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100,000.00</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75,000.00</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696524222"/>
                  </a:ext>
                </a:extLst>
              </a:tr>
              <a:tr h="228513">
                <a:tc>
                  <a:txBody>
                    <a:bodyPr/>
                    <a:lstStyle/>
                    <a:p>
                      <a:pPr algn="l" fontAlgn="b"/>
                      <a:r>
                        <a:rPr lang="en-US" sz="1100" u="none" strike="noStrike">
                          <a:effectLst/>
                        </a:rPr>
                        <a:t>Private And Public Programs</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-28.59%</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159,330.29</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223,130.85</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61971537"/>
                  </a:ext>
                </a:extLst>
              </a:tr>
              <a:tr h="228513">
                <a:tc>
                  <a:txBody>
                    <a:bodyPr/>
                    <a:lstStyle/>
                    <a:p>
                      <a:pPr algn="l" fontAlgn="b"/>
                      <a:r>
                        <a:rPr lang="en-US" sz="1100" u="none" strike="noStrike">
                          <a:effectLst/>
                        </a:rPr>
                        <a:t>Other Expenses</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1.98%</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201,090.41</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197,186.59</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900497330"/>
                  </a:ext>
                </a:extLst>
              </a:tr>
              <a:tr h="228513">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148743142"/>
                  </a:ext>
                </a:extLst>
              </a:tr>
              <a:tr h="228513">
                <a:tc>
                  <a:txBody>
                    <a:bodyPr/>
                    <a:lstStyle/>
                    <a:p>
                      <a:pPr algn="l" fontAlgn="b"/>
                      <a:r>
                        <a:rPr lang="en-US" sz="1100" u="none" strike="noStrike">
                          <a:effectLst/>
                        </a:rPr>
                        <a:t>Total Non Operating Expenses</a:t>
                      </a:r>
                      <a:endParaRPr lang="en-US" sz="1100" b="1"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-0.06%</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2,730,657.87</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2,732,254.64</a:t>
                      </a:r>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329744392"/>
                  </a:ext>
                </a:extLst>
              </a:tr>
              <a:tr h="228513">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557123883"/>
                  </a:ext>
                </a:extLst>
              </a:tr>
              <a:tr h="238035">
                <a:tc>
                  <a:txBody>
                    <a:bodyPr/>
                    <a:lstStyle/>
                    <a:p>
                      <a:pPr algn="l" fontAlgn="b"/>
                      <a:r>
                        <a:rPr lang="en-US" sz="1100" u="none" strike="noStrike">
                          <a:effectLst/>
                        </a:rPr>
                        <a:t>Total Budget</a:t>
                      </a:r>
                      <a:endParaRPr lang="en-US" sz="1100" b="1"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0.85%</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a:effectLst/>
                        </a:rPr>
                        <a:t>9,938,925.87</a:t>
                      </a:r>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r>
                        <a:rPr lang="en-US" sz="1100" u="none" strike="noStrike" dirty="0">
                          <a:effectLst/>
                        </a:rPr>
                        <a:t>9,855,458.64</a:t>
                      </a:r>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098802239"/>
                  </a:ext>
                </a:extLst>
              </a:tr>
            </a:tbl>
          </a:graphicData>
        </a:graphic>
      </p:graphicFrame>
    </p:spTree>
    <p:extLst>
      <p:ext uri="{BB962C8B-B14F-4D97-AF65-F5344CB8AC3E}">
        <p14:creationId xmlns:p14="http://schemas.microsoft.com/office/powerpoint/2010/main" val="1608946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C215D0E-3282-4D07-B133-7A2E507B7817}"/>
              </a:ext>
            </a:extLst>
          </p:cNvPr>
          <p:cNvSpPr>
            <a:spLocks noGrp="1"/>
          </p:cNvSpPr>
          <p:nvPr>
            <p:ph type="ctrTitle"/>
          </p:nvPr>
        </p:nvSpPr>
        <p:spPr>
          <a:xfrm>
            <a:off x="685800" y="1287263"/>
            <a:ext cx="7772400" cy="356342"/>
          </a:xfrm>
        </p:spPr>
        <p:txBody>
          <a:bodyPr>
            <a:noAutofit/>
          </a:bodyPr>
          <a:lstStyle/>
          <a:p>
            <a:r>
              <a:rPr lang="en-US" sz="3200" dirty="0"/>
              <a:t>2021 Anticipated Revenue</a:t>
            </a:r>
          </a:p>
        </p:txBody>
      </p:sp>
      <p:graphicFrame>
        <p:nvGraphicFramePr>
          <p:cNvPr id="4" name="Table 3">
            <a:extLst>
              <a:ext uri="{FF2B5EF4-FFF2-40B4-BE49-F238E27FC236}">
                <a16:creationId xmlns:a16="http://schemas.microsoft.com/office/drawing/2014/main" id="{1165B28A-9016-4DE3-86B3-83776E42C6BE}"/>
              </a:ext>
            </a:extLst>
          </p:cNvPr>
          <p:cNvGraphicFramePr>
            <a:graphicFrameLocks noGrp="1"/>
          </p:cNvGraphicFramePr>
          <p:nvPr>
            <p:extLst>
              <p:ext uri="{D42A27DB-BD31-4B8C-83A1-F6EECF244321}">
                <p14:modId xmlns:p14="http://schemas.microsoft.com/office/powerpoint/2010/main" val="1552723626"/>
              </p:ext>
            </p:extLst>
          </p:nvPr>
        </p:nvGraphicFramePr>
        <p:xfrm>
          <a:off x="133165" y="1793289"/>
          <a:ext cx="8886546" cy="5060260"/>
        </p:xfrm>
        <a:graphic>
          <a:graphicData uri="http://schemas.openxmlformats.org/drawingml/2006/table">
            <a:tbl>
              <a:tblPr>
                <a:tableStyleId>{5C22544A-7EE6-4342-B048-85BDC9FD1C3A}</a:tableStyleId>
              </a:tblPr>
              <a:tblGrid>
                <a:gridCol w="2482840">
                  <a:extLst>
                    <a:ext uri="{9D8B030D-6E8A-4147-A177-3AD203B41FA5}">
                      <a16:colId xmlns:a16="http://schemas.microsoft.com/office/drawing/2014/main" val="2990187118"/>
                    </a:ext>
                  </a:extLst>
                </a:gridCol>
                <a:gridCol w="1291975">
                  <a:extLst>
                    <a:ext uri="{9D8B030D-6E8A-4147-A177-3AD203B41FA5}">
                      <a16:colId xmlns:a16="http://schemas.microsoft.com/office/drawing/2014/main" val="3369516326"/>
                    </a:ext>
                  </a:extLst>
                </a:gridCol>
                <a:gridCol w="1179631">
                  <a:extLst>
                    <a:ext uri="{9D8B030D-6E8A-4147-A177-3AD203B41FA5}">
                      <a16:colId xmlns:a16="http://schemas.microsoft.com/office/drawing/2014/main" val="2660305161"/>
                    </a:ext>
                  </a:extLst>
                </a:gridCol>
                <a:gridCol w="1269507">
                  <a:extLst>
                    <a:ext uri="{9D8B030D-6E8A-4147-A177-3AD203B41FA5}">
                      <a16:colId xmlns:a16="http://schemas.microsoft.com/office/drawing/2014/main" val="2022738381"/>
                    </a:ext>
                  </a:extLst>
                </a:gridCol>
                <a:gridCol w="1168395">
                  <a:extLst>
                    <a:ext uri="{9D8B030D-6E8A-4147-A177-3AD203B41FA5}">
                      <a16:colId xmlns:a16="http://schemas.microsoft.com/office/drawing/2014/main" val="883060733"/>
                    </a:ext>
                  </a:extLst>
                </a:gridCol>
                <a:gridCol w="1494198">
                  <a:extLst>
                    <a:ext uri="{9D8B030D-6E8A-4147-A177-3AD203B41FA5}">
                      <a16:colId xmlns:a16="http://schemas.microsoft.com/office/drawing/2014/main" val="768304410"/>
                    </a:ext>
                  </a:extLst>
                </a:gridCol>
              </a:tblGrid>
              <a:tr h="178275">
                <a:tc>
                  <a:txBody>
                    <a:bodyPr/>
                    <a:lstStyle/>
                    <a:p>
                      <a:pPr algn="l" fontAlgn="b"/>
                      <a:endParaRPr lang="en-US" sz="1000" b="1" i="0" u="none" strike="noStrike">
                        <a:solidFill>
                          <a:srgbClr val="000000"/>
                        </a:solidFill>
                        <a:effectLst/>
                        <a:latin typeface="MS Serif"/>
                      </a:endParaRPr>
                    </a:p>
                  </a:txBody>
                  <a:tcPr marL="0" marR="0" marT="0" marB="0" anchor="b">
                    <a:noFill/>
                  </a:tcPr>
                </a:tc>
                <a:tc>
                  <a:txBody>
                    <a:bodyPr/>
                    <a:lstStyle/>
                    <a:p>
                      <a:pPr algn="l" fontAlgn="b"/>
                      <a:endParaRPr lang="en-US" sz="1000" b="1" i="0" u="none" strike="noStrike">
                        <a:solidFill>
                          <a:srgbClr val="000000"/>
                        </a:solidFill>
                        <a:effectLst/>
                        <a:latin typeface="MS Serif"/>
                      </a:endParaRPr>
                    </a:p>
                  </a:txBody>
                  <a:tcPr marL="0" marR="0" marT="0" marB="0" anchor="b">
                    <a:noFill/>
                  </a:tcPr>
                </a:tc>
                <a:tc>
                  <a:txBody>
                    <a:bodyPr/>
                    <a:lstStyle/>
                    <a:p>
                      <a:pPr algn="l" fontAlgn="b"/>
                      <a:endParaRPr lang="en-US" sz="1000" b="1" i="0" u="none" strike="noStrike">
                        <a:solidFill>
                          <a:srgbClr val="000000"/>
                        </a:solidFill>
                        <a:effectLst/>
                        <a:latin typeface="MS Serif"/>
                      </a:endParaRPr>
                    </a:p>
                  </a:txBody>
                  <a:tcPr marL="0" marR="0" marT="0" marB="0" anchor="b">
                    <a:noFill/>
                  </a:tcPr>
                </a:tc>
                <a:tc>
                  <a:txBody>
                    <a:bodyPr/>
                    <a:lstStyle/>
                    <a:p>
                      <a:pPr algn="l" fontAlgn="b"/>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Growth</a:t>
                      </a:r>
                      <a:endParaRPr lang="en-US" sz="1000" b="1" i="0" u="none" strike="noStrike">
                        <a:solidFill>
                          <a:srgbClr val="000000"/>
                        </a:solidFill>
                        <a:effectLst/>
                        <a:latin typeface="MS Serif"/>
                      </a:endParaRPr>
                    </a:p>
                  </a:txBody>
                  <a:tcPr marL="0" marR="0" marT="0" marB="0" anchor="b">
                    <a:noFill/>
                  </a:tcPr>
                </a:tc>
                <a:tc>
                  <a:txBody>
                    <a:bodyPr/>
                    <a:lstStyle/>
                    <a:p>
                      <a:pPr algn="l" fontAlgn="b"/>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359499896"/>
                  </a:ext>
                </a:extLst>
              </a:tr>
              <a:tr h="178275">
                <a:tc>
                  <a:txBody>
                    <a:bodyPr/>
                    <a:lstStyle/>
                    <a:p>
                      <a:pPr algn="l" fontAlgn="b"/>
                      <a:endParaRPr lang="en-US" sz="1000" b="0"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Anticipated </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Anticipated </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Realized in</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800" u="none" strike="noStrike">
                          <a:effectLst/>
                        </a:rPr>
                        <a:t>2020 to  2021</a:t>
                      </a:r>
                      <a:endParaRPr lang="en-US" sz="800" b="1" i="0" u="none" strike="noStrike">
                        <a:solidFill>
                          <a:srgbClr val="000000"/>
                        </a:solidFill>
                        <a:effectLst/>
                        <a:latin typeface="Arial" panose="020B0604020202020204" pitchFamily="34" charset="0"/>
                      </a:endParaRPr>
                    </a:p>
                  </a:txBody>
                  <a:tcPr marL="0" marR="0" marT="0" marB="0" anchor="b">
                    <a:noFill/>
                  </a:tcPr>
                </a:tc>
                <a:tc>
                  <a:txBody>
                    <a:bodyPr/>
                    <a:lstStyle/>
                    <a:p>
                      <a:pPr algn="ctr" fontAlgn="b"/>
                      <a:r>
                        <a:rPr lang="en-US" sz="1000" u="none" strike="noStrike">
                          <a:effectLst/>
                        </a:rPr>
                        <a:t>Anticpated</a:t>
                      </a:r>
                      <a:endParaRPr lang="en-US" sz="1000" b="1"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1048732859"/>
                  </a:ext>
                </a:extLst>
              </a:tr>
              <a:tr h="185131">
                <a:tc>
                  <a:txBody>
                    <a:bodyPr/>
                    <a:lstStyle/>
                    <a:p>
                      <a:pPr algn="l"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2021</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2020</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1000" u="none" strike="noStrike">
                          <a:effectLst/>
                        </a:rPr>
                        <a:t>Cash in2020</a:t>
                      </a:r>
                      <a:endParaRPr lang="en-US" sz="1000" b="1" i="0" u="none" strike="noStrike">
                        <a:solidFill>
                          <a:srgbClr val="000000"/>
                        </a:solidFill>
                        <a:effectLst/>
                        <a:latin typeface="MS Serif"/>
                      </a:endParaRPr>
                    </a:p>
                  </a:txBody>
                  <a:tcPr marL="0" marR="0" marT="0" marB="0" anchor="b">
                    <a:noFill/>
                  </a:tcPr>
                </a:tc>
                <a:tc>
                  <a:txBody>
                    <a:bodyPr/>
                    <a:lstStyle/>
                    <a:p>
                      <a:pPr algn="ctr" fontAlgn="b"/>
                      <a:r>
                        <a:rPr lang="en-US" sz="800" u="none" strike="noStrike">
                          <a:effectLst/>
                        </a:rPr>
                        <a:t>Increase/(decrease)</a:t>
                      </a:r>
                      <a:endParaRPr lang="en-US" sz="800" b="1" i="0" u="none" strike="noStrike">
                        <a:solidFill>
                          <a:srgbClr val="000000"/>
                        </a:solidFill>
                        <a:effectLst/>
                        <a:latin typeface="Arial" panose="020B0604020202020204" pitchFamily="34" charset="0"/>
                      </a:endParaRPr>
                    </a:p>
                  </a:txBody>
                  <a:tcPr marL="0" marR="0" marT="0" marB="0" anchor="b">
                    <a:noFill/>
                  </a:tcPr>
                </a:tc>
                <a:tc>
                  <a:txBody>
                    <a:bodyPr/>
                    <a:lstStyle/>
                    <a:p>
                      <a:pPr algn="ctr" fontAlgn="b"/>
                      <a:r>
                        <a:rPr lang="en-US" sz="1000" u="none" strike="noStrike">
                          <a:effectLst/>
                        </a:rPr>
                        <a:t>%change</a:t>
                      </a:r>
                      <a:endParaRPr lang="en-US" sz="1000" b="1"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3405013313"/>
                  </a:ext>
                </a:extLst>
              </a:tr>
              <a:tr h="178275">
                <a:tc>
                  <a:txBody>
                    <a:bodyPr/>
                    <a:lstStyle/>
                    <a:p>
                      <a:pPr algn="l" fontAlgn="b"/>
                      <a:r>
                        <a:rPr lang="en-US" sz="1000" u="none" strike="noStrike">
                          <a:effectLst/>
                        </a:rPr>
                        <a:t>Surplus Anticipated</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1,000,000.00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1,000,000.00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1,000,000.00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476168022"/>
                  </a:ext>
                </a:extLst>
              </a:tr>
              <a:tr h="178275">
                <a:tc>
                  <a:txBody>
                    <a:bodyPr/>
                    <a:lstStyle/>
                    <a:p>
                      <a:pPr algn="l" fontAlgn="b"/>
                      <a:r>
                        <a:rPr lang="en-US" sz="1000" u="none" strike="noStrike">
                          <a:effectLst/>
                        </a:rPr>
                        <a:t>Licenses:</a:t>
                      </a:r>
                      <a:endParaRPr lang="en-US" sz="1000" b="0" i="0" u="none" strike="noStrike">
                        <a:solidFill>
                          <a:srgbClr val="000000"/>
                        </a:solidFill>
                        <a:effectLst/>
                        <a:latin typeface="MS Serif"/>
                      </a:endParaRPr>
                    </a:p>
                  </a:txBody>
                  <a:tcPr marL="0" marR="0" marT="0" marB="0" anchor="b">
                    <a:noFill/>
                  </a:tcPr>
                </a:tc>
                <a:tc>
                  <a:txBody>
                    <a:bodyPr/>
                    <a:lstStyle/>
                    <a:p>
                      <a:pPr algn="l" fontAlgn="b"/>
                      <a:r>
                        <a:rPr lang="en-US" sz="1000" u="none" strike="noStrike">
                          <a:effectLst/>
                        </a:rPr>
                        <a:t> </a:t>
                      </a:r>
                      <a:endParaRPr lang="en-US" sz="1000" b="0" i="0" u="none" strike="noStrike">
                        <a:solidFill>
                          <a:srgbClr val="203764"/>
                        </a:solidFill>
                        <a:effectLst/>
                        <a:latin typeface="MS Serif"/>
                      </a:endParaRPr>
                    </a:p>
                  </a:txBody>
                  <a:tcPr marL="0" marR="0" marT="0" marB="0" anchor="b">
                    <a:noFill/>
                  </a:tcPr>
                </a:tc>
                <a:tc>
                  <a:txBody>
                    <a:bodyPr/>
                    <a:lstStyle/>
                    <a:p>
                      <a:pPr algn="l" fontAlgn="b"/>
                      <a:r>
                        <a:rPr lang="en-US" sz="1000" u="none" strike="noStrike">
                          <a:effectLst/>
                        </a:rPr>
                        <a:t> </a:t>
                      </a:r>
                      <a:endParaRPr lang="en-US" sz="1000" b="0" i="0" u="none" strike="noStrike">
                        <a:solidFill>
                          <a:srgbClr val="203764"/>
                        </a:solidFill>
                        <a:effectLst/>
                        <a:latin typeface="MS Serif"/>
                      </a:endParaRPr>
                    </a:p>
                  </a:txBody>
                  <a:tcPr marL="0" marR="0" marT="0" marB="0" anchor="b">
                    <a:noFill/>
                  </a:tcPr>
                </a:tc>
                <a:tc>
                  <a:txBody>
                    <a:bodyPr/>
                    <a:lstStyle/>
                    <a:p>
                      <a:pPr algn="l" fontAlgn="b"/>
                      <a:r>
                        <a:rPr lang="en-US" sz="1000" u="none" strike="noStrike">
                          <a:effectLst/>
                        </a:rPr>
                        <a:t> </a:t>
                      </a:r>
                      <a:endParaRPr lang="en-US" sz="1000" b="0" i="0" u="none" strike="noStrike">
                        <a:solidFill>
                          <a:srgbClr val="203764"/>
                        </a:solidFill>
                        <a:effectLst/>
                        <a:latin typeface="MS Serif"/>
                      </a:endParaRPr>
                    </a:p>
                  </a:txBody>
                  <a:tcPr marL="0" marR="0" marT="0" marB="0" anchor="b">
                    <a:noFill/>
                  </a:tcPr>
                </a:tc>
                <a:tc>
                  <a:txBody>
                    <a:bodyPr/>
                    <a:lstStyle/>
                    <a:p>
                      <a:pPr algn="l" fontAlgn="b"/>
                      <a:r>
                        <a:rPr lang="en-US" sz="1000" u="none" strike="noStrike">
                          <a:effectLst/>
                        </a:rPr>
                        <a:t> </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650412072"/>
                  </a:ext>
                </a:extLst>
              </a:tr>
              <a:tr h="178275">
                <a:tc>
                  <a:txBody>
                    <a:bodyPr/>
                    <a:lstStyle/>
                    <a:p>
                      <a:pPr algn="l" fontAlgn="b"/>
                      <a:r>
                        <a:rPr lang="en-US" sz="1000" u="none" strike="noStrike">
                          <a:effectLst/>
                        </a:rPr>
                        <a:t>  Alcoholic Beverages</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6,500.00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5,500.00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7,600.50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18.18%</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847159954"/>
                  </a:ext>
                </a:extLst>
              </a:tr>
              <a:tr h="178275">
                <a:tc>
                  <a:txBody>
                    <a:bodyPr/>
                    <a:lstStyle/>
                    <a:p>
                      <a:pPr algn="l" fontAlgn="b"/>
                      <a:r>
                        <a:rPr lang="en-US" sz="1000" u="none" strike="noStrike">
                          <a:effectLst/>
                        </a:rPr>
                        <a:t>  Other</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36,000.00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37,000.00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32,984.00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-2.70%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00437357"/>
                  </a:ext>
                </a:extLst>
              </a:tr>
              <a:tr h="178275">
                <a:tc>
                  <a:txBody>
                    <a:bodyPr/>
                    <a:lstStyle/>
                    <a:p>
                      <a:pPr algn="l" fontAlgn="b"/>
                      <a:r>
                        <a:rPr lang="en-US" sz="1000" u="none" strike="noStrike">
                          <a:effectLst/>
                        </a:rPr>
                        <a:t>Fees and Permits</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90,000.00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108,500.00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53,359.75</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-18,500.00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-17.05%</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789136108"/>
                  </a:ext>
                </a:extLst>
              </a:tr>
              <a:tr h="178275">
                <a:tc>
                  <a:txBody>
                    <a:bodyPr/>
                    <a:lstStyle/>
                    <a:p>
                      <a:pPr algn="l" fontAlgn="b"/>
                      <a:r>
                        <a:rPr lang="en-US" sz="1000" u="none" strike="noStrike">
                          <a:effectLst/>
                        </a:rPr>
                        <a:t>Fines and Costs:Municipal court</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135,000.00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145,000.00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89,971.46</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-10,000.00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-6.90%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793166321"/>
                  </a:ext>
                </a:extLst>
              </a:tr>
              <a:tr h="178275">
                <a:tc>
                  <a:txBody>
                    <a:bodyPr/>
                    <a:lstStyle/>
                    <a:p>
                      <a:pPr algn="l" fontAlgn="b"/>
                      <a:r>
                        <a:rPr lang="en-US" sz="1000" u="none" strike="noStrike">
                          <a:effectLst/>
                        </a:rPr>
                        <a:t>Interest and Costs on Taxes</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34,000.00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32,000.00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24,861.89</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2,000.00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6.25%</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3001465667"/>
                  </a:ext>
                </a:extLst>
              </a:tr>
              <a:tr h="178275">
                <a:tc>
                  <a:txBody>
                    <a:bodyPr/>
                    <a:lstStyle/>
                    <a:p>
                      <a:pPr algn="l" fontAlgn="b"/>
                      <a:r>
                        <a:rPr lang="en-US" sz="1000" u="none" strike="noStrike">
                          <a:effectLst/>
                        </a:rPr>
                        <a:t>Interest on Investments and Deposits</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19,000.00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17,000.00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20,262.38</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2,000.00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11.76%</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3113148699"/>
                  </a:ext>
                </a:extLst>
              </a:tr>
              <a:tr h="178275">
                <a:tc>
                  <a:txBody>
                    <a:bodyPr/>
                    <a:lstStyle/>
                    <a:p>
                      <a:pPr algn="l" fontAlgn="b"/>
                      <a:r>
                        <a:rPr lang="en-US" sz="1000" u="none" strike="noStrike">
                          <a:effectLst/>
                        </a:rPr>
                        <a:t>Cable Franchise Fee</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70,000.00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70,000.00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73,364.78</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4066368652"/>
                  </a:ext>
                </a:extLst>
              </a:tr>
              <a:tr h="185131">
                <a:tc>
                  <a:txBody>
                    <a:bodyPr/>
                    <a:lstStyle/>
                    <a:p>
                      <a:pPr algn="l" fontAlgn="b"/>
                      <a:r>
                        <a:rPr lang="en-US" sz="1000" u="none" strike="noStrike">
                          <a:effectLst/>
                        </a:rPr>
                        <a:t>Mobile Tower Fee</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40,000.00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40,000.00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41,364.78</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0"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169301715"/>
                  </a:ext>
                </a:extLst>
              </a:tr>
              <a:tr h="178275">
                <a:tc>
                  <a:txBody>
                    <a:bodyPr/>
                    <a:lstStyle/>
                    <a:p>
                      <a:pPr algn="l" fontAlgn="b"/>
                      <a:r>
                        <a:rPr lang="en-US" sz="1000" u="none" strike="noStrike">
                          <a:effectLst/>
                        </a:rPr>
                        <a:t>State Aid  Energy Receipts Tax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381,641.00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381,641.00</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381,641.00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18542715"/>
                  </a:ext>
                </a:extLst>
              </a:tr>
              <a:tr h="185131">
                <a:tc>
                  <a:txBody>
                    <a:bodyPr/>
                    <a:lstStyle/>
                    <a:p>
                      <a:pPr algn="l" fontAlgn="b"/>
                      <a:r>
                        <a:rPr lang="en-US" sz="1000" u="none" strike="noStrike">
                          <a:effectLst/>
                        </a:rPr>
                        <a:t>Uniform Construction Code Fees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220,000.00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220,000.00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119,968.00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0.00%</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18004054"/>
                  </a:ext>
                </a:extLst>
              </a:tr>
              <a:tr h="185131">
                <a:tc>
                  <a:txBody>
                    <a:bodyPr/>
                    <a:lstStyle/>
                    <a:p>
                      <a:pPr algn="l" fontAlgn="b"/>
                      <a:r>
                        <a:rPr lang="en-US" sz="1000" u="none" strike="noStrike">
                          <a:effectLst/>
                        </a:rPr>
                        <a:t> Grants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47,583.29</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127,030.77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127,030.77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-79,447.48</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-62.54%</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795986310"/>
                  </a:ext>
                </a:extLst>
              </a:tr>
              <a:tr h="185131">
                <a:tc>
                  <a:txBody>
                    <a:bodyPr/>
                    <a:lstStyle/>
                    <a:p>
                      <a:pPr algn="l" fontAlgn="b"/>
                      <a:r>
                        <a:rPr lang="en-US" sz="1000" u="none" strike="noStrike">
                          <a:effectLst/>
                        </a:rPr>
                        <a:t>Special Items of revenue</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128,971.80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116,000.00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124,416.91</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12,971.80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11.18%</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3374167597"/>
                  </a:ext>
                </a:extLst>
              </a:tr>
              <a:tr h="178275">
                <a:tc>
                  <a:txBody>
                    <a:bodyPr/>
                    <a:lstStyle/>
                    <a:p>
                      <a:pPr algn="l"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2451084177"/>
                  </a:ext>
                </a:extLst>
              </a:tr>
              <a:tr h="185131">
                <a:tc>
                  <a:txBody>
                    <a:bodyPr/>
                    <a:lstStyle/>
                    <a:p>
                      <a:pPr algn="l" fontAlgn="b"/>
                      <a:r>
                        <a:rPr lang="en-US" sz="1000" u="none" strike="noStrike">
                          <a:effectLst/>
                        </a:rPr>
                        <a:t>Total Miscellaneous Revenues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2,208,696.09</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2,299,671.77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2,096,826.22</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-90,975.68</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-3.96%</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4210191447"/>
                  </a:ext>
                </a:extLst>
              </a:tr>
              <a:tr h="178275">
                <a:tc>
                  <a:txBody>
                    <a:bodyPr/>
                    <a:lstStyle/>
                    <a:p>
                      <a:pPr algn="l" fontAlgn="b"/>
                      <a:endParaRPr lang="en-US" sz="8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2262906750"/>
                  </a:ext>
                </a:extLst>
              </a:tr>
              <a:tr h="185131">
                <a:tc>
                  <a:txBody>
                    <a:bodyPr/>
                    <a:lstStyle/>
                    <a:p>
                      <a:pPr algn="l" fontAlgn="b"/>
                      <a:r>
                        <a:rPr lang="en-US" sz="1000" u="none" strike="noStrike">
                          <a:effectLst/>
                        </a:rPr>
                        <a:t>4. Receipts from Delinquent Taxes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100,000.00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65,000.00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86,229.10</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35,000.00</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53.85%</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3508373194"/>
                  </a:ext>
                </a:extLst>
              </a:tr>
              <a:tr h="178275">
                <a:tc>
                  <a:txBody>
                    <a:bodyPr/>
                    <a:lstStyle/>
                    <a:p>
                      <a:pPr algn="l"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1"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857537217"/>
                  </a:ext>
                </a:extLst>
              </a:tr>
              <a:tr h="185131">
                <a:tc>
                  <a:txBody>
                    <a:bodyPr/>
                    <a:lstStyle/>
                    <a:p>
                      <a:pPr algn="l" fontAlgn="b"/>
                      <a:r>
                        <a:rPr lang="en-US" sz="1000" u="none" strike="noStrike">
                          <a:effectLst/>
                        </a:rPr>
                        <a:t>5.  Subtotal General Revenues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2,308,696.09</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2,364,671.77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2,183,055.32</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-55,975.68</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-2.37%</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1376095072"/>
                  </a:ext>
                </a:extLst>
              </a:tr>
              <a:tr h="178275">
                <a:tc>
                  <a:txBody>
                    <a:bodyPr/>
                    <a:lstStyle/>
                    <a:p>
                      <a:pPr algn="l"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3183064690"/>
                  </a:ext>
                </a:extLst>
              </a:tr>
              <a:tr h="185131">
                <a:tc>
                  <a:txBody>
                    <a:bodyPr/>
                    <a:lstStyle/>
                    <a:p>
                      <a:pPr algn="l" fontAlgn="b"/>
                      <a:r>
                        <a:rPr lang="en-US" sz="1000" u="none" strike="noStrike">
                          <a:effectLst/>
                        </a:rPr>
                        <a:t>6.Amount to be Raised by Taxes        </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7,630,229.78</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7,490,786.87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7,906,197.99</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139,442.91</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a:effectLst/>
                        </a:rPr>
                        <a:t>1.86%</a:t>
                      </a:r>
                      <a:endParaRPr lang="en-US" sz="1000" b="1" i="0" u="none" strike="noStrike">
                        <a:solidFill>
                          <a:srgbClr val="203764"/>
                        </a:solidFill>
                        <a:effectLst/>
                        <a:latin typeface="MS Serif"/>
                      </a:endParaRPr>
                    </a:p>
                  </a:txBody>
                  <a:tcPr marL="0" marR="0" marT="0" marB="0" anchor="b">
                    <a:noFill/>
                  </a:tcPr>
                </a:tc>
                <a:extLst>
                  <a:ext uri="{0D108BD9-81ED-4DB2-BD59-A6C34878D82A}">
                    <a16:rowId xmlns:a16="http://schemas.microsoft.com/office/drawing/2014/main" val="2925631137"/>
                  </a:ext>
                </a:extLst>
              </a:tr>
              <a:tr h="178275">
                <a:tc>
                  <a:txBody>
                    <a:bodyPr/>
                    <a:lstStyle/>
                    <a:p>
                      <a:pPr algn="l" fontAlgn="b"/>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2586978662"/>
                  </a:ext>
                </a:extLst>
              </a:tr>
              <a:tr h="178275">
                <a:tc>
                  <a:txBody>
                    <a:bodyPr/>
                    <a:lstStyle/>
                    <a:p>
                      <a:pPr algn="l" fontAlgn="b"/>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 </a:t>
                      </a:r>
                      <a:endParaRPr lang="en-US" sz="1000" b="0" i="0" u="none" strike="noStrike">
                        <a:solidFill>
                          <a:srgbClr val="000000"/>
                        </a:solidFill>
                        <a:effectLst/>
                        <a:latin typeface="MS Serif"/>
                      </a:endParaRPr>
                    </a:p>
                  </a:txBody>
                  <a:tcPr marL="0" marR="0" marT="0" marB="0" anchor="b">
                    <a:noFill/>
                  </a:tcPr>
                </a:tc>
                <a:extLst>
                  <a:ext uri="{0D108BD9-81ED-4DB2-BD59-A6C34878D82A}">
                    <a16:rowId xmlns:a16="http://schemas.microsoft.com/office/drawing/2014/main" val="151732768"/>
                  </a:ext>
                </a:extLst>
              </a:tr>
              <a:tr h="185131">
                <a:tc>
                  <a:txBody>
                    <a:bodyPr/>
                    <a:lstStyle/>
                    <a:p>
                      <a:pPr algn="l" fontAlgn="b"/>
                      <a:r>
                        <a:rPr lang="en-US" sz="1000" u="none" strike="noStrike">
                          <a:effectLst/>
                        </a:rPr>
                        <a:t>7.Total General Revenues</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9,938,925.87</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dirty="0">
                          <a:effectLst/>
                        </a:rPr>
                        <a:t>9,855,458.64</a:t>
                      </a:r>
                      <a:endParaRPr lang="en-US" sz="1000" b="1" i="0" u="none" strike="noStrike" dirty="0">
                        <a:solidFill>
                          <a:srgbClr val="000000"/>
                        </a:solidFill>
                        <a:effectLst/>
                        <a:latin typeface="MS Serif"/>
                      </a:endParaRPr>
                    </a:p>
                  </a:txBody>
                  <a:tcPr marL="0" marR="0" marT="0" marB="0" anchor="b">
                    <a:noFill/>
                  </a:tcPr>
                </a:tc>
                <a:tc>
                  <a:txBody>
                    <a:bodyPr/>
                    <a:lstStyle/>
                    <a:p>
                      <a:pPr algn="r" fontAlgn="b"/>
                      <a:r>
                        <a:rPr lang="en-US" sz="1000" u="none" strike="noStrike">
                          <a:effectLst/>
                        </a:rPr>
                        <a:t>10,089,253.31</a:t>
                      </a:r>
                      <a:endParaRPr lang="en-US" sz="1000" b="1" i="0" u="none" strike="noStrike">
                        <a:solidFill>
                          <a:srgbClr val="000000"/>
                        </a:solidFill>
                        <a:effectLst/>
                        <a:latin typeface="MS Serif"/>
                      </a:endParaRPr>
                    </a:p>
                  </a:txBody>
                  <a:tcPr marL="0" marR="0" marT="0" marB="0" anchor="b">
                    <a:noFill/>
                  </a:tcPr>
                </a:tc>
                <a:tc>
                  <a:txBody>
                    <a:bodyPr/>
                    <a:lstStyle/>
                    <a:p>
                      <a:pPr algn="r" fontAlgn="b"/>
                      <a:r>
                        <a:rPr lang="en-US" sz="1000" u="none" strike="noStrike">
                          <a:effectLst/>
                        </a:rPr>
                        <a:t>83,467.23</a:t>
                      </a:r>
                      <a:endParaRPr lang="en-US" sz="1000" b="1" i="0" u="none" strike="noStrike">
                        <a:solidFill>
                          <a:srgbClr val="203764"/>
                        </a:solidFill>
                        <a:effectLst/>
                        <a:latin typeface="MS Serif"/>
                      </a:endParaRPr>
                    </a:p>
                  </a:txBody>
                  <a:tcPr marL="0" marR="0" marT="0" marB="0" anchor="b">
                    <a:noFill/>
                  </a:tcPr>
                </a:tc>
                <a:tc>
                  <a:txBody>
                    <a:bodyPr/>
                    <a:lstStyle/>
                    <a:p>
                      <a:pPr algn="r" fontAlgn="b"/>
                      <a:r>
                        <a:rPr lang="en-US" sz="1000" u="none" strike="noStrike" dirty="0">
                          <a:effectLst/>
                        </a:rPr>
                        <a:t>0.85%</a:t>
                      </a:r>
                      <a:endParaRPr lang="en-US" sz="1000" b="1" i="0" u="none" strike="noStrike" dirty="0">
                        <a:solidFill>
                          <a:srgbClr val="203764"/>
                        </a:solidFill>
                        <a:effectLst/>
                        <a:latin typeface="MS Serif"/>
                      </a:endParaRPr>
                    </a:p>
                  </a:txBody>
                  <a:tcPr marL="0" marR="0" marT="0" marB="0" anchor="b">
                    <a:noFill/>
                  </a:tcPr>
                </a:tc>
                <a:extLst>
                  <a:ext uri="{0D108BD9-81ED-4DB2-BD59-A6C34878D82A}">
                    <a16:rowId xmlns:a16="http://schemas.microsoft.com/office/drawing/2014/main" val="871502635"/>
                  </a:ext>
                </a:extLst>
              </a:tr>
            </a:tbl>
          </a:graphicData>
        </a:graphic>
      </p:graphicFrame>
    </p:spTree>
    <p:extLst>
      <p:ext uri="{BB962C8B-B14F-4D97-AF65-F5344CB8AC3E}">
        <p14:creationId xmlns:p14="http://schemas.microsoft.com/office/powerpoint/2010/main" val="2859352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7057957-CEC5-449D-843E-7A8124DB7D7F}"/>
              </a:ext>
            </a:extLst>
          </p:cNvPr>
          <p:cNvSpPr>
            <a:spLocks noGrp="1"/>
          </p:cNvSpPr>
          <p:nvPr>
            <p:ph type="title"/>
          </p:nvPr>
        </p:nvSpPr>
        <p:spPr>
          <a:xfrm>
            <a:off x="457200" y="1203960"/>
            <a:ext cx="8229600" cy="777240"/>
          </a:xfrm>
        </p:spPr>
        <p:txBody>
          <a:bodyPr>
            <a:normAutofit fontScale="90000"/>
          </a:bodyPr>
          <a:lstStyle/>
          <a:p>
            <a:r>
              <a:rPr lang="en-US" dirty="0"/>
              <a:t>Projected Borough Tax By Assessment</a:t>
            </a:r>
          </a:p>
        </p:txBody>
      </p:sp>
      <p:graphicFrame>
        <p:nvGraphicFramePr>
          <p:cNvPr id="11" name="Object 10">
            <a:extLst>
              <a:ext uri="{FF2B5EF4-FFF2-40B4-BE49-F238E27FC236}">
                <a16:creationId xmlns:a16="http://schemas.microsoft.com/office/drawing/2014/main" id="{097F7353-88AD-4073-96AA-BFD30D5565CC}"/>
              </a:ext>
            </a:extLst>
          </p:cNvPr>
          <p:cNvGraphicFramePr>
            <a:graphicFrameLocks noChangeAspect="1"/>
          </p:cNvGraphicFramePr>
          <p:nvPr>
            <p:extLst>
              <p:ext uri="{D42A27DB-BD31-4B8C-83A1-F6EECF244321}">
                <p14:modId xmlns:p14="http://schemas.microsoft.com/office/powerpoint/2010/main" val="3885342527"/>
              </p:ext>
            </p:extLst>
          </p:nvPr>
        </p:nvGraphicFramePr>
        <p:xfrm>
          <a:off x="1127760" y="2057401"/>
          <a:ext cx="6659880" cy="4800600"/>
        </p:xfrm>
        <a:graphic>
          <a:graphicData uri="http://schemas.openxmlformats.org/presentationml/2006/ole">
            <mc:AlternateContent xmlns:mc="http://schemas.openxmlformats.org/markup-compatibility/2006">
              <mc:Choice xmlns:v="urn:schemas-microsoft-com:vml" Requires="v">
                <p:oleObj name="Worksheet" r:id="rId3" imgW="5478745" imgH="5135864" progId="Excel.Sheet.12">
                  <p:embed/>
                </p:oleObj>
              </mc:Choice>
              <mc:Fallback>
                <p:oleObj name="Worksheet" r:id="rId3" imgW="5478745" imgH="5135864" progId="Excel.Sheet.12">
                  <p:embed/>
                  <p:pic>
                    <p:nvPicPr>
                      <p:cNvPr id="0" name=""/>
                      <p:cNvPicPr/>
                      <p:nvPr/>
                    </p:nvPicPr>
                    <p:blipFill>
                      <a:blip r:embed="rId4"/>
                      <a:stretch>
                        <a:fillRect/>
                      </a:stretch>
                    </p:blipFill>
                    <p:spPr>
                      <a:xfrm>
                        <a:off x="1127760" y="2057401"/>
                        <a:ext cx="6659880" cy="4800600"/>
                      </a:xfrm>
                      <a:prstGeom prst="rect">
                        <a:avLst/>
                      </a:prstGeom>
                    </p:spPr>
                  </p:pic>
                </p:oleObj>
              </mc:Fallback>
            </mc:AlternateContent>
          </a:graphicData>
        </a:graphic>
      </p:graphicFrame>
    </p:spTree>
    <p:extLst>
      <p:ext uri="{BB962C8B-B14F-4D97-AF65-F5344CB8AC3E}">
        <p14:creationId xmlns:p14="http://schemas.microsoft.com/office/powerpoint/2010/main" val="2688404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9017B2-B735-439A-AFC3-F5E4194421B3}"/>
              </a:ext>
            </a:extLst>
          </p:cNvPr>
          <p:cNvSpPr>
            <a:spLocks noGrp="1"/>
          </p:cNvSpPr>
          <p:nvPr>
            <p:ph type="title"/>
          </p:nvPr>
        </p:nvSpPr>
        <p:spPr>
          <a:xfrm>
            <a:off x="457200" y="1257300"/>
            <a:ext cx="8229600" cy="385069"/>
          </a:xfrm>
        </p:spPr>
        <p:txBody>
          <a:bodyPr>
            <a:normAutofit fontScale="90000"/>
          </a:bodyPr>
          <a:lstStyle/>
          <a:p>
            <a:r>
              <a:rPr lang="en-US" dirty="0"/>
              <a:t>Top 15 Operating Expenses </a:t>
            </a:r>
          </a:p>
        </p:txBody>
      </p:sp>
      <p:graphicFrame>
        <p:nvGraphicFramePr>
          <p:cNvPr id="4" name="Table 3">
            <a:extLst>
              <a:ext uri="{FF2B5EF4-FFF2-40B4-BE49-F238E27FC236}">
                <a16:creationId xmlns:a16="http://schemas.microsoft.com/office/drawing/2014/main" id="{E3F4A5CE-7F47-407D-9775-28971730F1F4}"/>
              </a:ext>
            </a:extLst>
          </p:cNvPr>
          <p:cNvGraphicFramePr>
            <a:graphicFrameLocks noGrp="1"/>
          </p:cNvGraphicFramePr>
          <p:nvPr>
            <p:extLst>
              <p:ext uri="{D42A27DB-BD31-4B8C-83A1-F6EECF244321}">
                <p14:modId xmlns:p14="http://schemas.microsoft.com/office/powerpoint/2010/main" val="2145088759"/>
              </p:ext>
            </p:extLst>
          </p:nvPr>
        </p:nvGraphicFramePr>
        <p:xfrm>
          <a:off x="186431" y="1642369"/>
          <a:ext cx="8876546" cy="5075843"/>
        </p:xfrm>
        <a:graphic>
          <a:graphicData uri="http://schemas.openxmlformats.org/drawingml/2006/table">
            <a:tbl>
              <a:tblPr>
                <a:tableStyleId>{5C22544A-7EE6-4342-B048-85BDC9FD1C3A}</a:tableStyleId>
              </a:tblPr>
              <a:tblGrid>
                <a:gridCol w="36164">
                  <a:extLst>
                    <a:ext uri="{9D8B030D-6E8A-4147-A177-3AD203B41FA5}">
                      <a16:colId xmlns:a16="http://schemas.microsoft.com/office/drawing/2014/main" val="1167205891"/>
                    </a:ext>
                  </a:extLst>
                </a:gridCol>
                <a:gridCol w="5390475">
                  <a:extLst>
                    <a:ext uri="{9D8B030D-6E8A-4147-A177-3AD203B41FA5}">
                      <a16:colId xmlns:a16="http://schemas.microsoft.com/office/drawing/2014/main" val="3340944818"/>
                    </a:ext>
                  </a:extLst>
                </a:gridCol>
                <a:gridCol w="1629123">
                  <a:extLst>
                    <a:ext uri="{9D8B030D-6E8A-4147-A177-3AD203B41FA5}">
                      <a16:colId xmlns:a16="http://schemas.microsoft.com/office/drawing/2014/main" val="741065324"/>
                    </a:ext>
                  </a:extLst>
                </a:gridCol>
                <a:gridCol w="1820784">
                  <a:extLst>
                    <a:ext uri="{9D8B030D-6E8A-4147-A177-3AD203B41FA5}">
                      <a16:colId xmlns:a16="http://schemas.microsoft.com/office/drawing/2014/main" val="516508508"/>
                    </a:ext>
                  </a:extLst>
                </a:gridCol>
              </a:tblGrid>
              <a:tr h="183663">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002825445"/>
                  </a:ext>
                </a:extLst>
              </a:tr>
              <a:tr h="244609">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1" i="0" u="none" strike="noStrike" dirty="0">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noFill/>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911551486"/>
                  </a:ext>
                </a:extLst>
              </a:tr>
              <a:tr h="244609">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262502248"/>
                  </a:ext>
                </a:extLst>
              </a:tr>
              <a:tr h="244609">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967276988"/>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564299797"/>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474313865"/>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439354926"/>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88733239"/>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909575938"/>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950898709"/>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348825788"/>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901930890"/>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941906708"/>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397861660"/>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518989664"/>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8730244"/>
                  </a:ext>
                </a:extLst>
              </a:tr>
              <a:tr h="244609">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070279253"/>
                  </a:ext>
                </a:extLst>
              </a:tr>
              <a:tr h="244609">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76877290"/>
                  </a:ext>
                </a:extLst>
              </a:tr>
              <a:tr h="244609">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453651181"/>
                  </a:ext>
                </a:extLst>
              </a:tr>
              <a:tr h="244609">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964678025"/>
                  </a:ext>
                </a:extLst>
              </a:tr>
              <a:tr h="244609">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0" marR="0" marT="0" marB="0" anchor="b">
                    <a:no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532188827"/>
                  </a:ext>
                </a:extLst>
              </a:tr>
            </a:tbl>
          </a:graphicData>
        </a:graphic>
      </p:graphicFrame>
      <p:graphicFrame>
        <p:nvGraphicFramePr>
          <p:cNvPr id="10" name="Object 9">
            <a:extLst>
              <a:ext uri="{FF2B5EF4-FFF2-40B4-BE49-F238E27FC236}">
                <a16:creationId xmlns:a16="http://schemas.microsoft.com/office/drawing/2014/main" id="{7C31D215-5F87-4374-B91E-7143E55B9ED2}"/>
              </a:ext>
            </a:extLst>
          </p:cNvPr>
          <p:cNvGraphicFramePr>
            <a:graphicFrameLocks noChangeAspect="1"/>
          </p:cNvGraphicFramePr>
          <p:nvPr>
            <p:extLst>
              <p:ext uri="{D42A27DB-BD31-4B8C-83A1-F6EECF244321}">
                <p14:modId xmlns:p14="http://schemas.microsoft.com/office/powerpoint/2010/main" val="3242493172"/>
              </p:ext>
            </p:extLst>
          </p:nvPr>
        </p:nvGraphicFramePr>
        <p:xfrm>
          <a:off x="983186" y="1943597"/>
          <a:ext cx="7796212" cy="4473386"/>
        </p:xfrm>
        <a:graphic>
          <a:graphicData uri="http://schemas.openxmlformats.org/presentationml/2006/ole">
            <mc:AlternateContent xmlns:mc="http://schemas.openxmlformats.org/markup-compatibility/2006">
              <mc:Choice xmlns:v="urn:schemas-microsoft-com:vml" Requires="v">
                <p:oleObj name="Worksheet" r:id="rId2" imgW="6202609" imgH="3482309" progId="Excel.Sheet.12">
                  <p:embed/>
                </p:oleObj>
              </mc:Choice>
              <mc:Fallback>
                <p:oleObj name="Worksheet" r:id="rId2" imgW="6202609" imgH="3482309" progId="Excel.Sheet.12">
                  <p:embed/>
                  <p:pic>
                    <p:nvPicPr>
                      <p:cNvPr id="0" name=""/>
                      <p:cNvPicPr/>
                      <p:nvPr/>
                    </p:nvPicPr>
                    <p:blipFill>
                      <a:blip r:embed="rId3"/>
                      <a:stretch>
                        <a:fillRect/>
                      </a:stretch>
                    </p:blipFill>
                    <p:spPr>
                      <a:xfrm>
                        <a:off x="983186" y="1943597"/>
                        <a:ext cx="7796212" cy="4473386"/>
                      </a:xfrm>
                      <a:prstGeom prst="rect">
                        <a:avLst/>
                      </a:prstGeom>
                    </p:spPr>
                  </p:pic>
                </p:oleObj>
              </mc:Fallback>
            </mc:AlternateContent>
          </a:graphicData>
        </a:graphic>
      </p:graphicFrame>
    </p:spTree>
    <p:extLst>
      <p:ext uri="{BB962C8B-B14F-4D97-AF65-F5344CB8AC3E}">
        <p14:creationId xmlns:p14="http://schemas.microsoft.com/office/powerpoint/2010/main" val="3043292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838200"/>
            <a:ext cx="2474393" cy="369332"/>
          </a:xfrm>
          <a:prstGeom prst="rect">
            <a:avLst/>
          </a:prstGeom>
          <a:noFill/>
        </p:spPr>
        <p:txBody>
          <a:bodyPr wrap="none" rtlCol="0">
            <a:spAutoFit/>
          </a:bodyPr>
          <a:lstStyle/>
          <a:p>
            <a:r>
              <a:rPr lang="en-US" b="1" dirty="0">
                <a:solidFill>
                  <a:schemeClr val="accent1">
                    <a:lumMod val="60000"/>
                    <a:lumOff val="40000"/>
                  </a:schemeClr>
                </a:solidFill>
              </a:rPr>
              <a:t>Managing Future Needs</a:t>
            </a:r>
          </a:p>
        </p:txBody>
      </p:sp>
      <p:sp>
        <p:nvSpPr>
          <p:cNvPr id="3" name="Title 1"/>
          <p:cNvSpPr>
            <a:spLocks noGrp="1"/>
          </p:cNvSpPr>
          <p:nvPr>
            <p:ph type="ctrTitle"/>
          </p:nvPr>
        </p:nvSpPr>
        <p:spPr>
          <a:xfrm>
            <a:off x="685800" y="1431925"/>
            <a:ext cx="7772400" cy="561975"/>
          </a:xfrm>
        </p:spPr>
        <p:txBody>
          <a:bodyPr>
            <a:normAutofit fontScale="90000"/>
          </a:bodyPr>
          <a:lstStyle/>
          <a:p>
            <a:r>
              <a:rPr lang="en-US" sz="3200" dirty="0"/>
              <a:t>Future Planning Initiatives</a:t>
            </a:r>
          </a:p>
        </p:txBody>
      </p:sp>
      <p:sp>
        <p:nvSpPr>
          <p:cNvPr id="4" name="TextBox 3"/>
          <p:cNvSpPr txBox="1"/>
          <p:nvPr/>
        </p:nvSpPr>
        <p:spPr>
          <a:xfrm>
            <a:off x="584200" y="2057976"/>
            <a:ext cx="8331200" cy="3754874"/>
          </a:xfrm>
          <a:prstGeom prst="rect">
            <a:avLst/>
          </a:prstGeom>
          <a:noFill/>
        </p:spPr>
        <p:txBody>
          <a:bodyPr wrap="square" rtlCol="0">
            <a:spAutoFit/>
          </a:bodyPr>
          <a:lstStyle/>
          <a:p>
            <a:pPr marL="285750" indent="-285750">
              <a:spcAft>
                <a:spcPts val="1200"/>
              </a:spcAft>
              <a:buFont typeface="Arial"/>
              <a:buChar char="•"/>
            </a:pPr>
            <a:r>
              <a:rPr lang="en-US" sz="2000" dirty="0"/>
              <a:t>Hold the line on Operating Expenses</a:t>
            </a:r>
          </a:p>
          <a:p>
            <a:pPr marL="285750" indent="-285750">
              <a:spcAft>
                <a:spcPts val="1200"/>
              </a:spcAft>
              <a:buFont typeface="Arial"/>
              <a:buChar char="•"/>
            </a:pPr>
            <a:r>
              <a:rPr lang="en-US" sz="2000" dirty="0"/>
              <a:t>Identify, implement, and invest in productivity enhancing management practices and equipment.</a:t>
            </a:r>
          </a:p>
          <a:p>
            <a:pPr marL="285750" indent="-285750">
              <a:spcAft>
                <a:spcPts val="1200"/>
              </a:spcAft>
              <a:buFont typeface="Arial"/>
              <a:buChar char="•"/>
            </a:pPr>
            <a:r>
              <a:rPr lang="en-US" sz="2000" dirty="0"/>
              <a:t>Consider Outsourcing Opportunities</a:t>
            </a:r>
          </a:p>
          <a:p>
            <a:pPr marL="285750" indent="-285750">
              <a:spcAft>
                <a:spcPts val="1200"/>
              </a:spcAft>
              <a:buFont typeface="Arial"/>
              <a:buChar char="•"/>
            </a:pPr>
            <a:r>
              <a:rPr lang="en-US" sz="2000" dirty="0"/>
              <a:t>Consider and evaluate Shared Services with other towns and the County</a:t>
            </a:r>
          </a:p>
          <a:p>
            <a:pPr marL="285750" indent="-285750">
              <a:spcAft>
                <a:spcPts val="1200"/>
              </a:spcAft>
              <a:buFont typeface="Arial"/>
              <a:buChar char="•"/>
            </a:pPr>
            <a:r>
              <a:rPr lang="en-US" sz="2000" dirty="0"/>
              <a:t> Prepare the community for what lies ahead with greater transparency and communication. </a:t>
            </a:r>
          </a:p>
          <a:p>
            <a:pPr>
              <a:spcAft>
                <a:spcPts val="1200"/>
              </a:spcAft>
            </a:pPr>
            <a:endParaRPr lang="en-US" sz="2000" dirty="0"/>
          </a:p>
          <a:p>
            <a:pPr marL="285750" indent="-285750">
              <a:spcAft>
                <a:spcPts val="1200"/>
              </a:spcAft>
              <a:buFont typeface="Arial"/>
              <a:buChar char="•"/>
            </a:pPr>
            <a:endParaRPr lang="en-US" dirty="0"/>
          </a:p>
        </p:txBody>
      </p:sp>
    </p:spTree>
    <p:extLst>
      <p:ext uri="{BB962C8B-B14F-4D97-AF65-F5344CB8AC3E}">
        <p14:creationId xmlns:p14="http://schemas.microsoft.com/office/powerpoint/2010/main" val="360860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838200"/>
            <a:ext cx="2474393" cy="369332"/>
          </a:xfrm>
          <a:prstGeom prst="rect">
            <a:avLst/>
          </a:prstGeom>
          <a:noFill/>
        </p:spPr>
        <p:txBody>
          <a:bodyPr wrap="none" rtlCol="0">
            <a:spAutoFit/>
          </a:bodyPr>
          <a:lstStyle/>
          <a:p>
            <a:r>
              <a:rPr lang="en-US" b="1" dirty="0">
                <a:solidFill>
                  <a:schemeClr val="accent1">
                    <a:lumMod val="60000"/>
                    <a:lumOff val="40000"/>
                  </a:schemeClr>
                </a:solidFill>
              </a:rPr>
              <a:t>Managing Future Needs</a:t>
            </a:r>
          </a:p>
        </p:txBody>
      </p:sp>
      <p:sp>
        <p:nvSpPr>
          <p:cNvPr id="3" name="Title 1"/>
          <p:cNvSpPr>
            <a:spLocks noGrp="1"/>
          </p:cNvSpPr>
          <p:nvPr>
            <p:ph type="ctrTitle"/>
          </p:nvPr>
        </p:nvSpPr>
        <p:spPr>
          <a:xfrm>
            <a:off x="685800" y="1406525"/>
            <a:ext cx="7772400" cy="561975"/>
          </a:xfrm>
        </p:spPr>
        <p:txBody>
          <a:bodyPr>
            <a:normAutofit fontScale="90000"/>
          </a:bodyPr>
          <a:lstStyle/>
          <a:p>
            <a:r>
              <a:rPr lang="en-US" sz="3200" dirty="0"/>
              <a:t>Develop Long Term Capital Program</a:t>
            </a:r>
          </a:p>
        </p:txBody>
      </p:sp>
      <p:sp>
        <p:nvSpPr>
          <p:cNvPr id="4" name="TextBox 3"/>
          <p:cNvSpPr txBox="1"/>
          <p:nvPr/>
        </p:nvSpPr>
        <p:spPr>
          <a:xfrm>
            <a:off x="584200" y="2057976"/>
            <a:ext cx="8331200" cy="4370427"/>
          </a:xfrm>
          <a:prstGeom prst="rect">
            <a:avLst/>
          </a:prstGeom>
          <a:noFill/>
        </p:spPr>
        <p:txBody>
          <a:bodyPr wrap="square" rtlCol="0">
            <a:spAutoFit/>
          </a:bodyPr>
          <a:lstStyle/>
          <a:p>
            <a:pPr marL="285750" indent="-285750">
              <a:spcAft>
                <a:spcPts val="1200"/>
              </a:spcAft>
              <a:buFont typeface="Arial"/>
              <a:buChar char="•"/>
            </a:pPr>
            <a:r>
              <a:rPr lang="en-US" sz="2000" dirty="0"/>
              <a:t>Manage the Capital Investment Programs of the Departments</a:t>
            </a:r>
          </a:p>
          <a:p>
            <a:pPr marL="285750" indent="-285750">
              <a:spcAft>
                <a:spcPts val="1200"/>
              </a:spcAft>
              <a:buFont typeface="Arial"/>
              <a:buChar char="•"/>
            </a:pPr>
            <a:r>
              <a:rPr lang="en-US" sz="2000" dirty="0"/>
              <a:t>Spread investments over a period of time to reduce peaks in debt service</a:t>
            </a:r>
          </a:p>
          <a:p>
            <a:pPr marL="285750" indent="-285750">
              <a:spcAft>
                <a:spcPts val="1200"/>
              </a:spcAft>
              <a:buFont typeface="Arial"/>
              <a:buChar char="•"/>
            </a:pPr>
            <a:r>
              <a:rPr lang="en-US" sz="2000" dirty="0"/>
              <a:t>Ensure investments are least cost option:</a:t>
            </a:r>
          </a:p>
          <a:p>
            <a:pPr marL="742950" lvl="1" indent="-285750">
              <a:spcAft>
                <a:spcPts val="1200"/>
              </a:spcAft>
              <a:buFont typeface="Arial"/>
              <a:buChar char="•"/>
            </a:pPr>
            <a:r>
              <a:rPr lang="en-US" sz="2000" dirty="0"/>
              <a:t>Pay off existing assets and sweat them while they are serviceable</a:t>
            </a:r>
          </a:p>
          <a:p>
            <a:pPr marL="742950" lvl="1" indent="-285750">
              <a:spcAft>
                <a:spcPts val="1200"/>
              </a:spcAft>
              <a:buFont typeface="Arial"/>
              <a:buChar char="•"/>
            </a:pPr>
            <a:r>
              <a:rPr lang="en-US" sz="2000" dirty="0"/>
              <a:t>Manage cost of maintenance v. replacement</a:t>
            </a:r>
          </a:p>
          <a:p>
            <a:pPr marL="742950" lvl="1" indent="-285750">
              <a:spcAft>
                <a:spcPts val="1200"/>
              </a:spcAft>
              <a:buFont typeface="Arial"/>
              <a:buChar char="•"/>
            </a:pPr>
            <a:r>
              <a:rPr lang="en-US" sz="2000" dirty="0"/>
              <a:t>Investigate outsourcing of tasks</a:t>
            </a:r>
          </a:p>
          <a:p>
            <a:pPr marL="285750" indent="-285750">
              <a:spcAft>
                <a:spcPts val="1200"/>
              </a:spcAft>
              <a:buFont typeface="Arial"/>
              <a:buChar char="•"/>
            </a:pPr>
            <a:r>
              <a:rPr lang="en-US" sz="2000" dirty="0"/>
              <a:t>Continually investigate shared assets with neighboring boroughs</a:t>
            </a:r>
          </a:p>
          <a:p>
            <a:pPr marL="285750" indent="-285750">
              <a:spcAft>
                <a:spcPts val="1200"/>
              </a:spcAft>
              <a:buFont typeface="Arial"/>
              <a:buChar char="•"/>
            </a:pPr>
            <a:r>
              <a:rPr lang="en-US" sz="2000" dirty="0"/>
              <a:t>Forecast Capital Program on a rolling 5-year view (10 years for Streets) with long term 25-year plan</a:t>
            </a:r>
          </a:p>
          <a:p>
            <a:pPr marL="285750" indent="-285750">
              <a:spcAft>
                <a:spcPts val="1200"/>
              </a:spcAft>
              <a:buFont typeface="Arial"/>
              <a:buChar char="•"/>
            </a:pPr>
            <a:endParaRPr lang="en-US" dirty="0"/>
          </a:p>
        </p:txBody>
      </p:sp>
    </p:spTree>
    <p:extLst>
      <p:ext uri="{BB962C8B-B14F-4D97-AF65-F5344CB8AC3E}">
        <p14:creationId xmlns:p14="http://schemas.microsoft.com/office/powerpoint/2010/main" val="2553177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F560A676-3231-3B43-A9D6-3F82BD7D1D86}"/>
              </a:ext>
            </a:extLst>
          </p:cNvPr>
          <p:cNvGraphicFramePr>
            <a:graphicFrameLocks/>
          </p:cNvGraphicFramePr>
          <p:nvPr>
            <p:extLst>
              <p:ext uri="{D42A27DB-BD31-4B8C-83A1-F6EECF244321}">
                <p14:modId xmlns:p14="http://schemas.microsoft.com/office/powerpoint/2010/main" val="2440550296"/>
              </p:ext>
            </p:extLst>
          </p:nvPr>
        </p:nvGraphicFramePr>
        <p:xfrm>
          <a:off x="1260389" y="2026853"/>
          <a:ext cx="5968314" cy="327419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28600" y="838200"/>
            <a:ext cx="2474393" cy="369332"/>
          </a:xfrm>
          <a:prstGeom prst="rect">
            <a:avLst/>
          </a:prstGeom>
          <a:noFill/>
        </p:spPr>
        <p:txBody>
          <a:bodyPr wrap="none" rtlCol="0">
            <a:spAutoFit/>
          </a:bodyPr>
          <a:lstStyle/>
          <a:p>
            <a:r>
              <a:rPr lang="en-US" b="1" dirty="0">
                <a:solidFill>
                  <a:schemeClr val="accent1">
                    <a:lumMod val="60000"/>
                    <a:lumOff val="40000"/>
                  </a:schemeClr>
                </a:solidFill>
              </a:rPr>
              <a:t>Managing Future Needs</a:t>
            </a:r>
          </a:p>
        </p:txBody>
      </p:sp>
      <p:sp>
        <p:nvSpPr>
          <p:cNvPr id="3" name="Title 1"/>
          <p:cNvSpPr>
            <a:spLocks noGrp="1"/>
          </p:cNvSpPr>
          <p:nvPr>
            <p:ph type="ctrTitle"/>
          </p:nvPr>
        </p:nvSpPr>
        <p:spPr>
          <a:xfrm>
            <a:off x="685800" y="1216025"/>
            <a:ext cx="7772400" cy="561975"/>
          </a:xfrm>
        </p:spPr>
        <p:txBody>
          <a:bodyPr>
            <a:normAutofit fontScale="90000"/>
          </a:bodyPr>
          <a:lstStyle/>
          <a:p>
            <a:r>
              <a:rPr lang="en-US" sz="3200" dirty="0"/>
              <a:t>Debt service forecast through 2025</a:t>
            </a:r>
          </a:p>
        </p:txBody>
      </p:sp>
      <p:sp>
        <p:nvSpPr>
          <p:cNvPr id="2" name="TextBox 1"/>
          <p:cNvSpPr txBox="1"/>
          <p:nvPr/>
        </p:nvSpPr>
        <p:spPr>
          <a:xfrm>
            <a:off x="4023773" y="2468252"/>
            <a:ext cx="1211870" cy="369332"/>
          </a:xfrm>
          <a:prstGeom prst="rect">
            <a:avLst/>
          </a:prstGeom>
          <a:noFill/>
        </p:spPr>
        <p:txBody>
          <a:bodyPr wrap="none" rtlCol="0">
            <a:spAutoFit/>
          </a:bodyPr>
          <a:lstStyle/>
          <a:p>
            <a:r>
              <a:rPr lang="en-US" dirty="0"/>
              <a:t>Old Peaks*</a:t>
            </a:r>
          </a:p>
        </p:txBody>
      </p:sp>
      <p:sp>
        <p:nvSpPr>
          <p:cNvPr id="5" name="TextBox 4"/>
          <p:cNvSpPr txBox="1"/>
          <p:nvPr/>
        </p:nvSpPr>
        <p:spPr>
          <a:xfrm>
            <a:off x="550853" y="5373115"/>
            <a:ext cx="8210087" cy="1200329"/>
          </a:xfrm>
          <a:prstGeom prst="rect">
            <a:avLst/>
          </a:prstGeom>
          <a:noFill/>
        </p:spPr>
        <p:txBody>
          <a:bodyPr wrap="square" rtlCol="0">
            <a:spAutoFit/>
          </a:bodyPr>
          <a:lstStyle/>
          <a:p>
            <a:pPr marL="285750" indent="-285750">
              <a:buFont typeface="Arial" panose="020B0604020202020204" pitchFamily="34" charset="0"/>
              <a:buChar char="•"/>
            </a:pPr>
            <a:r>
              <a:rPr lang="en-US" dirty="0"/>
              <a:t>Worked on a long term debt instrument to even out Fire House/Municipal complex peak.  Peak is still there, but the BAN no longer exacerbates the problem.</a:t>
            </a:r>
          </a:p>
          <a:p>
            <a:pPr marL="285750" indent="-285750">
              <a:buFont typeface="Arial" panose="020B0604020202020204" pitchFamily="34" charset="0"/>
              <a:buChar char="•"/>
            </a:pPr>
            <a:r>
              <a:rPr lang="en-US" dirty="0"/>
              <a:t>Moved BANI roads and fire truck to Long Term Debt Instrument and balanced out payment for long term reasonable payments (no balloon).</a:t>
            </a:r>
          </a:p>
        </p:txBody>
      </p:sp>
      <p:sp>
        <p:nvSpPr>
          <p:cNvPr id="11" name="TextBox 10">
            <a:extLst>
              <a:ext uri="{FF2B5EF4-FFF2-40B4-BE49-F238E27FC236}">
                <a16:creationId xmlns:a16="http://schemas.microsoft.com/office/drawing/2014/main" id="{B974DE7D-78C1-1E41-9CC9-64466685D6D1}"/>
              </a:ext>
            </a:extLst>
          </p:cNvPr>
          <p:cNvSpPr txBox="1"/>
          <p:nvPr/>
        </p:nvSpPr>
        <p:spPr>
          <a:xfrm>
            <a:off x="2702993" y="3171805"/>
            <a:ext cx="952697" cy="369332"/>
          </a:xfrm>
          <a:prstGeom prst="rect">
            <a:avLst/>
          </a:prstGeom>
          <a:noFill/>
        </p:spPr>
        <p:txBody>
          <a:bodyPr wrap="none" rtlCol="0">
            <a:spAutoFit/>
          </a:bodyPr>
          <a:lstStyle/>
          <a:p>
            <a:r>
              <a:rPr lang="en-US" dirty="0"/>
              <a:t>No Peak</a:t>
            </a:r>
          </a:p>
        </p:txBody>
      </p:sp>
    </p:spTree>
    <p:extLst>
      <p:ext uri="{BB962C8B-B14F-4D97-AF65-F5344CB8AC3E}">
        <p14:creationId xmlns:p14="http://schemas.microsoft.com/office/powerpoint/2010/main" val="182348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6698"/>
            <a:ext cx="8229600" cy="536110"/>
          </a:xfrm>
        </p:spPr>
        <p:txBody>
          <a:bodyPr>
            <a:noAutofit/>
          </a:bodyPr>
          <a:lstStyle/>
          <a:p>
            <a:r>
              <a:rPr lang="en-US" sz="2800" dirty="0"/>
              <a:t>Capital Program 3 Year Projection</a:t>
            </a:r>
          </a:p>
        </p:txBody>
      </p:sp>
      <p:sp>
        <p:nvSpPr>
          <p:cNvPr id="7" name="Text Box 19"/>
          <p:cNvSpPr txBox="1">
            <a:spLocks noChangeArrowheads="1"/>
          </p:cNvSpPr>
          <p:nvPr/>
        </p:nvSpPr>
        <p:spPr bwMode="auto">
          <a:xfrm>
            <a:off x="9648825" y="2663825"/>
            <a:ext cx="866775" cy="190500"/>
          </a:xfrm>
          <a:prstGeom prst="rect">
            <a:avLst/>
          </a:prstGeom>
          <a:solidFill>
            <a:srgbClr xmlns:mc="http://schemas.openxmlformats.org/markup-compatibility/2006" xmlns:a14="http://schemas.microsoft.com/office/drawing/2010/main" val="00FFFF" mc:Ignorable="a14" a14:legacySpreadsheetColorIndex="15">
              <a:alpha val="39999"/>
            </a:srgbClr>
          </a:solidFill>
          <a:ln>
            <a:noFill/>
          </a:ln>
          <a:extLst>
            <a:ext uri="{91240B29-F687-4F45-9708-019B960494DF}">
              <a14:hiddenLine xmlns:a14="http://schemas.microsoft.com/office/drawing/2010/main" w="6350">
                <a:solidFill>
                  <a:srgbClr xmlns:mc="http://schemas.openxmlformats.org/markup-compatibility/2006" val="800000" mc:Ignorable="a14" a14:legacySpreadsheetColorIndex="16"/>
                </a:solidFill>
                <a:miter lim="800000"/>
                <a:headEnd/>
                <a:tailEnd/>
              </a14:hiddenLine>
            </a:ext>
          </a:extLst>
        </p:spPr>
        <p:txBody>
          <a:bodyPr wrap="square" lIns="18288" tIns="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dirty="0"/>
          </a:p>
        </p:txBody>
      </p:sp>
      <p:sp>
        <p:nvSpPr>
          <p:cNvPr id="8" name="TextBox 7"/>
          <p:cNvSpPr txBox="1"/>
          <p:nvPr/>
        </p:nvSpPr>
        <p:spPr>
          <a:xfrm>
            <a:off x="228600" y="838200"/>
            <a:ext cx="2474393" cy="369332"/>
          </a:xfrm>
          <a:prstGeom prst="rect">
            <a:avLst/>
          </a:prstGeom>
          <a:noFill/>
        </p:spPr>
        <p:txBody>
          <a:bodyPr wrap="none" rtlCol="0">
            <a:spAutoFit/>
          </a:bodyPr>
          <a:lstStyle/>
          <a:p>
            <a:r>
              <a:rPr lang="en-US" b="1" dirty="0">
                <a:solidFill>
                  <a:schemeClr val="accent1">
                    <a:lumMod val="60000"/>
                    <a:lumOff val="40000"/>
                  </a:schemeClr>
                </a:solidFill>
              </a:rPr>
              <a:t>Managing Future Needs</a:t>
            </a:r>
          </a:p>
        </p:txBody>
      </p:sp>
      <p:sp>
        <p:nvSpPr>
          <p:cNvPr id="19" name="TextBox 18"/>
          <p:cNvSpPr txBox="1"/>
          <p:nvPr/>
        </p:nvSpPr>
        <p:spPr>
          <a:xfrm>
            <a:off x="457200" y="6148528"/>
            <a:ext cx="6998427" cy="584775"/>
          </a:xfrm>
          <a:prstGeom prst="rect">
            <a:avLst/>
          </a:prstGeom>
          <a:noFill/>
        </p:spPr>
        <p:txBody>
          <a:bodyPr wrap="square" rtlCol="0">
            <a:spAutoFit/>
          </a:bodyPr>
          <a:lstStyle/>
          <a:p>
            <a:r>
              <a:rPr lang="en-US" sz="1600" dirty="0"/>
              <a:t>* Future Years are for visibility – full cost benefit needs analysis needs to be completed before scheduled in current year budget. </a:t>
            </a:r>
          </a:p>
        </p:txBody>
      </p:sp>
      <p:graphicFrame>
        <p:nvGraphicFramePr>
          <p:cNvPr id="3" name="Object 2">
            <a:extLst>
              <a:ext uri="{FF2B5EF4-FFF2-40B4-BE49-F238E27FC236}">
                <a16:creationId xmlns:a16="http://schemas.microsoft.com/office/drawing/2014/main" id="{EEED5825-B187-4C41-A941-32720E8495DA}"/>
              </a:ext>
            </a:extLst>
          </p:cNvPr>
          <p:cNvGraphicFramePr>
            <a:graphicFrameLocks noChangeAspect="1"/>
          </p:cNvGraphicFramePr>
          <p:nvPr>
            <p:extLst>
              <p:ext uri="{D42A27DB-BD31-4B8C-83A1-F6EECF244321}">
                <p14:modId xmlns:p14="http://schemas.microsoft.com/office/powerpoint/2010/main" val="718450311"/>
              </p:ext>
            </p:extLst>
          </p:nvPr>
        </p:nvGraphicFramePr>
        <p:xfrm>
          <a:off x="217488" y="1892300"/>
          <a:ext cx="8683444" cy="4127500"/>
        </p:xfrm>
        <a:graphic>
          <a:graphicData uri="http://schemas.openxmlformats.org/presentationml/2006/ole">
            <mc:AlternateContent xmlns:mc="http://schemas.openxmlformats.org/markup-compatibility/2006">
              <mc:Choice xmlns:v="urn:schemas-microsoft-com:vml" Requires="v">
                <p:oleObj name="Worksheet" r:id="rId2" imgW="7544013" imgH="3695684" progId="Excel.Sheet.12">
                  <p:embed/>
                </p:oleObj>
              </mc:Choice>
              <mc:Fallback>
                <p:oleObj name="Worksheet" r:id="rId2" imgW="7544013" imgH="3695684" progId="Excel.Sheet.12">
                  <p:embed/>
                  <p:pic>
                    <p:nvPicPr>
                      <p:cNvPr id="0" name=""/>
                      <p:cNvPicPr/>
                      <p:nvPr/>
                    </p:nvPicPr>
                    <p:blipFill>
                      <a:blip r:embed="rId3"/>
                      <a:stretch>
                        <a:fillRect/>
                      </a:stretch>
                    </p:blipFill>
                    <p:spPr>
                      <a:xfrm>
                        <a:off x="217488" y="1892300"/>
                        <a:ext cx="8683444" cy="4127500"/>
                      </a:xfrm>
                      <a:prstGeom prst="rect">
                        <a:avLst/>
                      </a:prstGeom>
                    </p:spPr>
                  </p:pic>
                </p:oleObj>
              </mc:Fallback>
            </mc:AlternateContent>
          </a:graphicData>
        </a:graphic>
      </p:graphicFrame>
    </p:spTree>
    <p:extLst>
      <p:ext uri="{BB962C8B-B14F-4D97-AF65-F5344CB8AC3E}">
        <p14:creationId xmlns:p14="http://schemas.microsoft.com/office/powerpoint/2010/main" val="2960541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496" y="1256114"/>
            <a:ext cx="8229600" cy="490390"/>
          </a:xfrm>
        </p:spPr>
        <p:txBody>
          <a:bodyPr>
            <a:normAutofit fontScale="90000"/>
          </a:bodyPr>
          <a:lstStyle/>
          <a:p>
            <a:r>
              <a:rPr lang="en-US" dirty="0"/>
              <a:t>5 Year Road Plan (Projection)</a:t>
            </a:r>
          </a:p>
        </p:txBody>
      </p:sp>
      <p:sp>
        <p:nvSpPr>
          <p:cNvPr id="5" name="TextBox 4"/>
          <p:cNvSpPr txBox="1"/>
          <p:nvPr/>
        </p:nvSpPr>
        <p:spPr>
          <a:xfrm>
            <a:off x="228600" y="838200"/>
            <a:ext cx="2474393" cy="369332"/>
          </a:xfrm>
          <a:prstGeom prst="rect">
            <a:avLst/>
          </a:prstGeom>
          <a:noFill/>
        </p:spPr>
        <p:txBody>
          <a:bodyPr wrap="none" rtlCol="0">
            <a:spAutoFit/>
          </a:bodyPr>
          <a:lstStyle/>
          <a:p>
            <a:r>
              <a:rPr lang="en-US" b="1" dirty="0">
                <a:solidFill>
                  <a:schemeClr val="accent1">
                    <a:lumMod val="60000"/>
                    <a:lumOff val="40000"/>
                  </a:schemeClr>
                </a:solidFill>
              </a:rPr>
              <a:t>Managing Future Needs</a:t>
            </a:r>
          </a:p>
        </p:txBody>
      </p:sp>
      <p:graphicFrame>
        <p:nvGraphicFramePr>
          <p:cNvPr id="4" name="Object 3">
            <a:extLst>
              <a:ext uri="{FF2B5EF4-FFF2-40B4-BE49-F238E27FC236}">
                <a16:creationId xmlns:a16="http://schemas.microsoft.com/office/drawing/2014/main" id="{45FEA3A9-0C96-4D93-87B1-894E48634541}"/>
              </a:ext>
            </a:extLst>
          </p:cNvPr>
          <p:cNvGraphicFramePr>
            <a:graphicFrameLocks noChangeAspect="1"/>
          </p:cNvGraphicFramePr>
          <p:nvPr>
            <p:extLst>
              <p:ext uri="{D42A27DB-BD31-4B8C-83A1-F6EECF244321}">
                <p14:modId xmlns:p14="http://schemas.microsoft.com/office/powerpoint/2010/main" val="178203025"/>
              </p:ext>
            </p:extLst>
          </p:nvPr>
        </p:nvGraphicFramePr>
        <p:xfrm>
          <a:off x="53119" y="1845352"/>
          <a:ext cx="8444705" cy="5012648"/>
        </p:xfrm>
        <a:graphic>
          <a:graphicData uri="http://schemas.openxmlformats.org/presentationml/2006/ole">
            <mc:AlternateContent xmlns:mc="http://schemas.openxmlformats.org/markup-compatibility/2006">
              <mc:Choice xmlns:v="urn:schemas-microsoft-com:vml" Requires="v">
                <p:oleObj name="Worksheet" r:id="rId2" imgW="12756093" imgH="9585787" progId="Excel.Sheet.8">
                  <p:link updateAutomatic="1"/>
                </p:oleObj>
              </mc:Choice>
              <mc:Fallback>
                <p:oleObj name="Worksheet" r:id="rId2" imgW="12756093" imgH="9585787" progId="Excel.Sheet.8">
                  <p:link updateAutomatic="1"/>
                  <p:pic>
                    <p:nvPicPr>
                      <p:cNvPr id="0" name=""/>
                      <p:cNvPicPr/>
                      <p:nvPr/>
                    </p:nvPicPr>
                    <p:blipFill>
                      <a:blip r:embed="rId3"/>
                      <a:stretch>
                        <a:fillRect/>
                      </a:stretch>
                    </p:blipFill>
                    <p:spPr>
                      <a:xfrm>
                        <a:off x="53119" y="1845352"/>
                        <a:ext cx="8444705" cy="5012648"/>
                      </a:xfrm>
                      <a:prstGeom prst="rect">
                        <a:avLst/>
                      </a:prstGeom>
                    </p:spPr>
                  </p:pic>
                </p:oleObj>
              </mc:Fallback>
            </mc:AlternateContent>
          </a:graphicData>
        </a:graphic>
      </p:graphicFrame>
    </p:spTree>
    <p:extLst>
      <p:ext uri="{BB962C8B-B14F-4D97-AF65-F5344CB8AC3E}">
        <p14:creationId xmlns:p14="http://schemas.microsoft.com/office/powerpoint/2010/main" val="1898354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D045EA-708E-4C2E-9804-7964E399FE64}"/>
              </a:ext>
            </a:extLst>
          </p:cNvPr>
          <p:cNvSpPr txBox="1"/>
          <p:nvPr/>
        </p:nvSpPr>
        <p:spPr>
          <a:xfrm>
            <a:off x="770965" y="1712259"/>
            <a:ext cx="3299011" cy="4616648"/>
          </a:xfrm>
          <a:prstGeom prst="rect">
            <a:avLst/>
          </a:prstGeom>
          <a:noFill/>
        </p:spPr>
        <p:txBody>
          <a:bodyPr wrap="square" rtlCol="0" anchor="ctr">
            <a:spAutoFit/>
          </a:bodyPr>
          <a:lstStyle/>
          <a:p>
            <a:pPr marL="285750" indent="-285750">
              <a:buFont typeface="Arial" panose="020B0604020202020204" pitchFamily="34" charset="0"/>
              <a:buChar char="•"/>
            </a:pPr>
            <a:r>
              <a:rPr lang="en-US" sz="1400" dirty="0"/>
              <a:t>$1.74 Billion in Direct Aid to be split between municipalities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Preliminary guidance suggests that it can be used to offset revenue loss caused by COVID and other COVID related expenses.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Will be distributed in 2 even payments with one coming in 2021 and one coming in 2022.</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Money</a:t>
            </a:r>
            <a:r>
              <a:rPr lang="en-US" sz="1400" b="1" dirty="0"/>
              <a:t> CANNOT </a:t>
            </a:r>
            <a:r>
              <a:rPr lang="en-US" sz="1400" dirty="0"/>
              <a:t>be used to reduces taxes.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All monies will be audited throughout the spending process.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Monies can be use through December 2024.</a:t>
            </a:r>
          </a:p>
          <a:p>
            <a:endParaRPr lang="en-US" sz="1400" dirty="0"/>
          </a:p>
        </p:txBody>
      </p:sp>
      <p:sp>
        <p:nvSpPr>
          <p:cNvPr id="5" name="TextBox 4">
            <a:extLst>
              <a:ext uri="{FF2B5EF4-FFF2-40B4-BE49-F238E27FC236}">
                <a16:creationId xmlns:a16="http://schemas.microsoft.com/office/drawing/2014/main" id="{89B460A7-162D-4527-AAEC-6CD3171D8436}"/>
              </a:ext>
            </a:extLst>
          </p:cNvPr>
          <p:cNvSpPr txBox="1"/>
          <p:nvPr/>
        </p:nvSpPr>
        <p:spPr>
          <a:xfrm>
            <a:off x="5307106" y="2161366"/>
            <a:ext cx="3585882" cy="3323987"/>
          </a:xfrm>
          <a:prstGeom prst="rect">
            <a:avLst/>
          </a:prstGeom>
          <a:noFill/>
        </p:spPr>
        <p:txBody>
          <a:bodyPr wrap="square" rtlCol="0" anchor="ctr">
            <a:spAutoFit/>
          </a:bodyPr>
          <a:lstStyle/>
          <a:p>
            <a:pPr marL="285750" indent="-285750">
              <a:buFont typeface="Arial" panose="020B0604020202020204" pitchFamily="34" charset="0"/>
              <a:buChar char="•"/>
            </a:pPr>
            <a:r>
              <a:rPr lang="en-US" sz="1400" dirty="0"/>
              <a:t>Shrewsbury Borough is expected to receive $398,000 in total over the next two years.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As like with most municipalities 2021, revenues took a hit, and this money would allow us to recovery those losses for future budgets.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The Mayor and Council will have to wait on guidance from the State of New Jersey before cementing plans on how to use the money to best benefit the residents and businesses.  </a:t>
            </a:r>
          </a:p>
          <a:p>
            <a:endParaRPr lang="en-US" sz="1400" dirty="0"/>
          </a:p>
          <a:p>
            <a:endParaRPr lang="en-US" sz="1400" dirty="0"/>
          </a:p>
        </p:txBody>
      </p:sp>
      <p:sp>
        <p:nvSpPr>
          <p:cNvPr id="6" name="TextBox 5">
            <a:extLst>
              <a:ext uri="{FF2B5EF4-FFF2-40B4-BE49-F238E27FC236}">
                <a16:creationId xmlns:a16="http://schemas.microsoft.com/office/drawing/2014/main" id="{0D181CD6-E453-4C0A-A091-D9E66DDFD19E}"/>
              </a:ext>
            </a:extLst>
          </p:cNvPr>
          <p:cNvSpPr txBox="1"/>
          <p:nvPr/>
        </p:nvSpPr>
        <p:spPr>
          <a:xfrm>
            <a:off x="932329" y="1294511"/>
            <a:ext cx="3137647" cy="369332"/>
          </a:xfrm>
          <a:prstGeom prst="rect">
            <a:avLst/>
          </a:prstGeom>
          <a:noFill/>
        </p:spPr>
        <p:txBody>
          <a:bodyPr wrap="square" rtlCol="0">
            <a:spAutoFit/>
          </a:bodyPr>
          <a:lstStyle/>
          <a:p>
            <a:r>
              <a:rPr lang="en-US" b="1" dirty="0"/>
              <a:t>The American Rescue Plan</a:t>
            </a:r>
          </a:p>
        </p:txBody>
      </p:sp>
      <p:sp>
        <p:nvSpPr>
          <p:cNvPr id="8" name="TextBox 7">
            <a:extLst>
              <a:ext uri="{FF2B5EF4-FFF2-40B4-BE49-F238E27FC236}">
                <a16:creationId xmlns:a16="http://schemas.microsoft.com/office/drawing/2014/main" id="{66AB7D2D-35E7-4543-A31E-E4C3F06C1D5C}"/>
              </a:ext>
            </a:extLst>
          </p:cNvPr>
          <p:cNvSpPr txBox="1"/>
          <p:nvPr/>
        </p:nvSpPr>
        <p:spPr>
          <a:xfrm>
            <a:off x="5360894" y="1515035"/>
            <a:ext cx="3137647" cy="646331"/>
          </a:xfrm>
          <a:prstGeom prst="rect">
            <a:avLst/>
          </a:prstGeom>
          <a:noFill/>
        </p:spPr>
        <p:txBody>
          <a:bodyPr wrap="square" rtlCol="0">
            <a:spAutoFit/>
          </a:bodyPr>
          <a:lstStyle/>
          <a:p>
            <a:r>
              <a:rPr lang="en-US" b="1" dirty="0"/>
              <a:t>What it means to Shrewsbury Borough</a:t>
            </a:r>
          </a:p>
        </p:txBody>
      </p:sp>
    </p:spTree>
    <p:extLst>
      <p:ext uri="{BB962C8B-B14F-4D97-AF65-F5344CB8AC3E}">
        <p14:creationId xmlns:p14="http://schemas.microsoft.com/office/powerpoint/2010/main" val="3048485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42" y="1012167"/>
            <a:ext cx="8229600" cy="1143000"/>
          </a:xfrm>
        </p:spPr>
        <p:txBody>
          <a:bodyPr>
            <a:normAutofit fontScale="90000"/>
          </a:bodyPr>
          <a:lstStyle/>
          <a:p>
            <a:r>
              <a:rPr lang="en-US" dirty="0"/>
              <a:t>Property Tax – </a:t>
            </a:r>
            <a:r>
              <a:rPr lang="en-US" sz="3100" dirty="0"/>
              <a:t>Monmouth County Only (ADP)</a:t>
            </a:r>
            <a:endParaRPr lang="en-US" dirty="0"/>
          </a:p>
        </p:txBody>
      </p:sp>
      <p:sp>
        <p:nvSpPr>
          <p:cNvPr id="5" name="TextBox 4"/>
          <p:cNvSpPr txBox="1"/>
          <p:nvPr/>
        </p:nvSpPr>
        <p:spPr>
          <a:xfrm>
            <a:off x="387658" y="1930558"/>
            <a:ext cx="8397984" cy="1477328"/>
          </a:xfrm>
          <a:prstGeom prst="rect">
            <a:avLst/>
          </a:prstGeom>
          <a:noFill/>
        </p:spPr>
        <p:txBody>
          <a:bodyPr wrap="square" rtlCol="0">
            <a:spAutoFit/>
          </a:bodyPr>
          <a:lstStyle/>
          <a:p>
            <a:r>
              <a:rPr lang="en-US" dirty="0"/>
              <a:t>Assessed value of you Home/Real Estate is used to determine your share of the taxes that need to be raised for: School(s), County, Municipal, and Open Space Taxes.  Total market rate assessed value of the properties in the Tax Region are used to determine Cents/$100 known as a tax rate.  That tax rate is then applied to the value of your property to determine your tax.</a:t>
            </a:r>
          </a:p>
        </p:txBody>
      </p:sp>
      <p:sp>
        <p:nvSpPr>
          <p:cNvPr id="9" name="TextBox 8"/>
          <p:cNvSpPr txBox="1"/>
          <p:nvPr/>
        </p:nvSpPr>
        <p:spPr>
          <a:xfrm>
            <a:off x="5007428" y="3554186"/>
            <a:ext cx="3973097" cy="3046988"/>
          </a:xfrm>
          <a:prstGeom prst="rect">
            <a:avLst/>
          </a:prstGeom>
          <a:noFill/>
        </p:spPr>
        <p:txBody>
          <a:bodyPr wrap="square" rtlCol="0">
            <a:spAutoFit/>
          </a:bodyPr>
          <a:lstStyle/>
          <a:p>
            <a:r>
              <a:rPr lang="en-US" sz="1600" dirty="0"/>
              <a:t>How do Property Values Affect Taxes:</a:t>
            </a:r>
          </a:p>
          <a:p>
            <a:pPr marL="285750" indent="-285750">
              <a:buFont typeface="Arial" panose="020B0604020202020204" pitchFamily="34" charset="0"/>
              <a:buChar char="•"/>
            </a:pPr>
            <a:r>
              <a:rPr lang="en-US" sz="1600" dirty="0"/>
              <a:t>Each Tax has a geographic group of property</a:t>
            </a:r>
          </a:p>
          <a:p>
            <a:pPr marL="285750" indent="-285750">
              <a:buFont typeface="Arial" panose="020B0604020202020204" pitchFamily="34" charset="0"/>
              <a:buChar char="•"/>
            </a:pPr>
            <a:r>
              <a:rPr lang="en-US" sz="1600" dirty="0"/>
              <a:t>Each Tax Entity has an established budget to be raised by taxes</a:t>
            </a:r>
          </a:p>
          <a:p>
            <a:pPr marL="285750" indent="-285750">
              <a:buFont typeface="Arial" panose="020B0604020202020204" pitchFamily="34" charset="0"/>
              <a:buChar char="•"/>
            </a:pPr>
            <a:r>
              <a:rPr lang="en-US" sz="1600" dirty="0"/>
              <a:t>To get the TAX RATE PER $100, you divide the budget by the total assessed property value in the group and multiply by 100 to get TAX Rate/$100 of assessed value</a:t>
            </a:r>
          </a:p>
          <a:p>
            <a:pPr marL="285750" indent="-285750">
              <a:buFont typeface="Arial" panose="020B0604020202020204" pitchFamily="34" charset="0"/>
              <a:buChar char="•"/>
            </a:pPr>
            <a:r>
              <a:rPr lang="en-US" sz="1600" dirty="0"/>
              <a:t>That rate/$100 is multiplied by YOUR Assessed Property Value/$100 to get your portion of the TAX.</a:t>
            </a:r>
          </a:p>
        </p:txBody>
      </p:sp>
      <p:graphicFrame>
        <p:nvGraphicFramePr>
          <p:cNvPr id="14" name="Object 13">
            <a:extLst>
              <a:ext uri="{FF2B5EF4-FFF2-40B4-BE49-F238E27FC236}">
                <a16:creationId xmlns:a16="http://schemas.microsoft.com/office/drawing/2014/main" id="{E8122189-AC47-3F42-920E-EFDADCA274F7}"/>
              </a:ext>
            </a:extLst>
          </p:cNvPr>
          <p:cNvGraphicFramePr>
            <a:graphicFrameLocks noChangeAspect="1"/>
          </p:cNvGraphicFramePr>
          <p:nvPr>
            <p:extLst>
              <p:ext uri="{D42A27DB-BD31-4B8C-83A1-F6EECF244321}">
                <p14:modId xmlns:p14="http://schemas.microsoft.com/office/powerpoint/2010/main" val="623040610"/>
              </p:ext>
            </p:extLst>
          </p:nvPr>
        </p:nvGraphicFramePr>
        <p:xfrm>
          <a:off x="163513" y="3554413"/>
          <a:ext cx="4938712" cy="3046412"/>
        </p:xfrm>
        <a:graphic>
          <a:graphicData uri="http://schemas.openxmlformats.org/presentationml/2006/ole">
            <mc:AlternateContent xmlns:mc="http://schemas.openxmlformats.org/markup-compatibility/2006">
              <mc:Choice xmlns:v="urn:schemas-microsoft-com:vml" Requires="v">
                <p:oleObj name="Worksheet" r:id="rId2" imgW="5724489" imgH="3733644" progId="Excel.Sheet.12">
                  <p:embed/>
                </p:oleObj>
              </mc:Choice>
              <mc:Fallback>
                <p:oleObj name="Worksheet" r:id="rId2" imgW="5724489" imgH="3733644" progId="Excel.Sheet.12">
                  <p:embed/>
                  <p:pic>
                    <p:nvPicPr>
                      <p:cNvPr id="0" name=""/>
                      <p:cNvPicPr/>
                      <p:nvPr/>
                    </p:nvPicPr>
                    <p:blipFill>
                      <a:blip r:embed="rId3"/>
                      <a:stretch>
                        <a:fillRect/>
                      </a:stretch>
                    </p:blipFill>
                    <p:spPr>
                      <a:xfrm>
                        <a:off x="163513" y="3554413"/>
                        <a:ext cx="4938712" cy="3046412"/>
                      </a:xfrm>
                      <a:prstGeom prst="rect">
                        <a:avLst/>
                      </a:prstGeom>
                    </p:spPr>
                  </p:pic>
                </p:oleObj>
              </mc:Fallback>
            </mc:AlternateContent>
          </a:graphicData>
        </a:graphic>
      </p:graphicFrame>
    </p:spTree>
    <p:extLst>
      <p:ext uri="{BB962C8B-B14F-4D97-AF65-F5344CB8AC3E}">
        <p14:creationId xmlns:p14="http://schemas.microsoft.com/office/powerpoint/2010/main" val="3366903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010F7-2EC6-4B8D-AC40-863495C81148}"/>
              </a:ext>
            </a:extLst>
          </p:cNvPr>
          <p:cNvSpPr>
            <a:spLocks noGrp="1"/>
          </p:cNvSpPr>
          <p:nvPr>
            <p:ph type="title"/>
          </p:nvPr>
        </p:nvSpPr>
        <p:spPr/>
        <p:txBody>
          <a:bodyPr/>
          <a:lstStyle/>
          <a:p>
            <a:r>
              <a:rPr lang="en-US" dirty="0"/>
              <a:t>Thank you !!!</a:t>
            </a:r>
          </a:p>
        </p:txBody>
      </p:sp>
    </p:spTree>
    <p:extLst>
      <p:ext uri="{BB962C8B-B14F-4D97-AF65-F5344CB8AC3E}">
        <p14:creationId xmlns:p14="http://schemas.microsoft.com/office/powerpoint/2010/main" val="420323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3400" y="1447800"/>
            <a:ext cx="5642699" cy="584775"/>
          </a:xfrm>
          <a:prstGeom prst="rect">
            <a:avLst/>
          </a:prstGeom>
          <a:noFill/>
        </p:spPr>
        <p:txBody>
          <a:bodyPr wrap="none" rtlCol="0">
            <a:spAutoFit/>
          </a:bodyPr>
          <a:lstStyle/>
          <a:p>
            <a:r>
              <a:rPr lang="en-US" sz="3200" dirty="0"/>
              <a:t>2021 Borough Budget Objectives</a:t>
            </a:r>
          </a:p>
        </p:txBody>
      </p:sp>
      <p:sp>
        <p:nvSpPr>
          <p:cNvPr id="3" name="TextBox 2"/>
          <p:cNvSpPr txBox="1"/>
          <p:nvPr/>
        </p:nvSpPr>
        <p:spPr>
          <a:xfrm>
            <a:off x="508000" y="2350076"/>
            <a:ext cx="8407400" cy="4524315"/>
          </a:xfrm>
          <a:prstGeom prst="rect">
            <a:avLst/>
          </a:prstGeom>
          <a:noFill/>
        </p:spPr>
        <p:txBody>
          <a:bodyPr wrap="square" rtlCol="0">
            <a:spAutoFit/>
          </a:bodyPr>
          <a:lstStyle/>
          <a:p>
            <a:pPr marL="285750" indent="-285750">
              <a:spcAft>
                <a:spcPts val="1200"/>
              </a:spcAft>
              <a:buFont typeface="Arial"/>
              <a:buChar char="•"/>
            </a:pPr>
            <a:r>
              <a:rPr lang="en-US" sz="2000" dirty="0"/>
              <a:t>Mitigate economic effect of COVID-19 on Shrewsbury’s budget. </a:t>
            </a:r>
          </a:p>
          <a:p>
            <a:pPr marL="285750" indent="-285750">
              <a:spcAft>
                <a:spcPts val="1200"/>
              </a:spcAft>
              <a:buFont typeface="Arial"/>
              <a:buChar char="•"/>
            </a:pPr>
            <a:r>
              <a:rPr lang="en-US" sz="2000" dirty="0"/>
              <a:t>Balance the service needs of the Community with the cost, budget constraints, and the effect of the Borough Tax Rate.</a:t>
            </a:r>
          </a:p>
          <a:p>
            <a:pPr marL="285750" indent="-285750">
              <a:spcAft>
                <a:spcPts val="1200"/>
              </a:spcAft>
              <a:buFont typeface="Arial"/>
              <a:buChar char="•"/>
            </a:pPr>
            <a:r>
              <a:rPr lang="en-US" sz="2000" dirty="0"/>
              <a:t>Review all Operating Expense line items for all Departments and ensure need – work through Council Committee structure.</a:t>
            </a:r>
          </a:p>
          <a:p>
            <a:pPr marL="285750" indent="-285750">
              <a:spcAft>
                <a:spcPts val="1200"/>
              </a:spcAft>
              <a:buFont typeface="Arial"/>
              <a:buChar char="•"/>
            </a:pPr>
            <a:r>
              <a:rPr lang="en-US" sz="2000" dirty="0"/>
              <a:t>Submit a 2021 Borough Budget that reflects the minimum amount of tax needed to sufficiently operate the Borough.</a:t>
            </a:r>
          </a:p>
          <a:p>
            <a:pPr marL="285750" indent="-285750">
              <a:spcAft>
                <a:spcPts val="1200"/>
              </a:spcAft>
              <a:buFont typeface="Arial"/>
              <a:buChar char="•"/>
            </a:pPr>
            <a:r>
              <a:rPr lang="en-US" sz="2000" dirty="0"/>
              <a:t>Minimize any property tax increases as much as possible (aim for decreases).</a:t>
            </a:r>
          </a:p>
          <a:p>
            <a:pPr marL="285750" indent="-285750">
              <a:spcAft>
                <a:spcPts val="1200"/>
              </a:spcAft>
              <a:buFont typeface="Arial"/>
              <a:buChar char="•"/>
            </a:pPr>
            <a:r>
              <a:rPr lang="en-US" sz="2000" dirty="0"/>
              <a:t>Continue to explore Shared Services where it is beneficial to Shrewsbury.</a:t>
            </a:r>
          </a:p>
          <a:p>
            <a:pPr marL="285750" indent="-285750">
              <a:spcAft>
                <a:spcPts val="1200"/>
              </a:spcAft>
              <a:buFont typeface="Arial"/>
              <a:buChar char="•"/>
            </a:pPr>
            <a:r>
              <a:rPr lang="en-US" sz="2000" dirty="0"/>
              <a:t>Modernize the Borough for better services and cost for those services.</a:t>
            </a:r>
          </a:p>
          <a:p>
            <a:pPr marL="285750" indent="-285750">
              <a:buFont typeface="Arial"/>
              <a:buChar char="•"/>
            </a:pPr>
            <a:endParaRPr lang="en-US" dirty="0"/>
          </a:p>
        </p:txBody>
      </p:sp>
    </p:spTree>
    <p:extLst>
      <p:ext uri="{BB962C8B-B14F-4D97-AF65-F5344CB8AC3E}">
        <p14:creationId xmlns:p14="http://schemas.microsoft.com/office/powerpoint/2010/main" val="4088218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3620"/>
            <a:ext cx="8229600" cy="1384300"/>
          </a:xfrm>
        </p:spPr>
        <p:txBody>
          <a:bodyPr>
            <a:normAutofit/>
          </a:bodyPr>
          <a:lstStyle/>
          <a:p>
            <a:r>
              <a:rPr lang="en-US" sz="3600" b="1" dirty="0"/>
              <a:t>Anticipated 2021 Total Tax Bill </a:t>
            </a:r>
            <a:br>
              <a:rPr lang="en-US" sz="3600" b="1" dirty="0"/>
            </a:br>
            <a:r>
              <a:rPr lang="en-US" sz="2800" dirty="0"/>
              <a:t>All Taxing Authorities </a:t>
            </a:r>
            <a:r>
              <a:rPr lang="en-US" sz="1800" dirty="0"/>
              <a:t>(Dollars)</a:t>
            </a:r>
          </a:p>
        </p:txBody>
      </p:sp>
      <p:sp>
        <p:nvSpPr>
          <p:cNvPr id="6" name="TextBox 5"/>
          <p:cNvSpPr txBox="1"/>
          <p:nvPr/>
        </p:nvSpPr>
        <p:spPr>
          <a:xfrm>
            <a:off x="663760" y="4610177"/>
            <a:ext cx="8023040" cy="338554"/>
          </a:xfrm>
          <a:prstGeom prst="rect">
            <a:avLst/>
          </a:prstGeom>
          <a:noFill/>
        </p:spPr>
        <p:txBody>
          <a:bodyPr wrap="square" rtlCol="0">
            <a:spAutoFit/>
          </a:bodyPr>
          <a:lstStyle/>
          <a:p>
            <a:r>
              <a:rPr lang="en-US" sz="1600" dirty="0"/>
              <a:t>.</a:t>
            </a:r>
          </a:p>
        </p:txBody>
      </p:sp>
      <p:sp>
        <p:nvSpPr>
          <p:cNvPr id="4" name="TextBox 3">
            <a:extLst>
              <a:ext uri="{FF2B5EF4-FFF2-40B4-BE49-F238E27FC236}">
                <a16:creationId xmlns:a16="http://schemas.microsoft.com/office/drawing/2014/main" id="{0AC9A28D-94D1-4399-A9AF-440EEF5CB9BE}"/>
              </a:ext>
            </a:extLst>
          </p:cNvPr>
          <p:cNvSpPr txBox="1"/>
          <p:nvPr/>
        </p:nvSpPr>
        <p:spPr>
          <a:xfrm>
            <a:off x="923278" y="2139518"/>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87DED3C1-09E0-42E5-9BAC-B3795764E862}"/>
              </a:ext>
            </a:extLst>
          </p:cNvPr>
          <p:cNvSpPr txBox="1"/>
          <p:nvPr/>
        </p:nvSpPr>
        <p:spPr>
          <a:xfrm>
            <a:off x="4114800" y="2889681"/>
            <a:ext cx="914400" cy="91440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CE24F773-FACC-4E26-868D-211FBDD2F664}"/>
              </a:ext>
            </a:extLst>
          </p:cNvPr>
          <p:cNvSpPr txBox="1"/>
          <p:nvPr/>
        </p:nvSpPr>
        <p:spPr>
          <a:xfrm>
            <a:off x="1571348" y="3701988"/>
            <a:ext cx="2539013" cy="1246743"/>
          </a:xfrm>
          <a:prstGeom prst="rect">
            <a:avLst/>
          </a:prstGeom>
          <a:noFill/>
        </p:spPr>
        <p:txBody>
          <a:bodyPr wrap="square" rtlCol="0">
            <a:spAutoFit/>
          </a:bodyPr>
          <a:lstStyle/>
          <a:p>
            <a:endParaRPr lang="en-US" dirty="0"/>
          </a:p>
        </p:txBody>
      </p:sp>
      <p:graphicFrame>
        <p:nvGraphicFramePr>
          <p:cNvPr id="11" name="Table 10">
            <a:extLst>
              <a:ext uri="{FF2B5EF4-FFF2-40B4-BE49-F238E27FC236}">
                <a16:creationId xmlns:a16="http://schemas.microsoft.com/office/drawing/2014/main" id="{8D8DFC95-AA71-49BC-BDC1-8ACE67C85895}"/>
              </a:ext>
            </a:extLst>
          </p:cNvPr>
          <p:cNvGraphicFramePr>
            <a:graphicFrameLocks noGrp="1"/>
          </p:cNvGraphicFramePr>
          <p:nvPr>
            <p:extLst>
              <p:ext uri="{D42A27DB-BD31-4B8C-83A1-F6EECF244321}">
                <p14:modId xmlns:p14="http://schemas.microsoft.com/office/powerpoint/2010/main" val="2181570265"/>
              </p:ext>
            </p:extLst>
          </p:nvPr>
        </p:nvGraphicFramePr>
        <p:xfrm>
          <a:off x="159800" y="2223261"/>
          <a:ext cx="8806648" cy="4497131"/>
        </p:xfrm>
        <a:graphic>
          <a:graphicData uri="http://schemas.openxmlformats.org/drawingml/2006/table">
            <a:tbl>
              <a:tblPr>
                <a:tableStyleId>{5C22544A-7EE6-4342-B048-85BDC9FD1C3A}</a:tableStyleId>
              </a:tblPr>
              <a:tblGrid>
                <a:gridCol w="1988067">
                  <a:extLst>
                    <a:ext uri="{9D8B030D-6E8A-4147-A177-3AD203B41FA5}">
                      <a16:colId xmlns:a16="http://schemas.microsoft.com/office/drawing/2014/main" val="2840671460"/>
                    </a:ext>
                  </a:extLst>
                </a:gridCol>
                <a:gridCol w="1544450">
                  <a:extLst>
                    <a:ext uri="{9D8B030D-6E8A-4147-A177-3AD203B41FA5}">
                      <a16:colId xmlns:a16="http://schemas.microsoft.com/office/drawing/2014/main" val="4273113656"/>
                    </a:ext>
                  </a:extLst>
                </a:gridCol>
                <a:gridCol w="1413007">
                  <a:extLst>
                    <a:ext uri="{9D8B030D-6E8A-4147-A177-3AD203B41FA5}">
                      <a16:colId xmlns:a16="http://schemas.microsoft.com/office/drawing/2014/main" val="414485830"/>
                    </a:ext>
                  </a:extLst>
                </a:gridCol>
                <a:gridCol w="1347286">
                  <a:extLst>
                    <a:ext uri="{9D8B030D-6E8A-4147-A177-3AD203B41FA5}">
                      <a16:colId xmlns:a16="http://schemas.microsoft.com/office/drawing/2014/main" val="344737230"/>
                    </a:ext>
                  </a:extLst>
                </a:gridCol>
                <a:gridCol w="1396577">
                  <a:extLst>
                    <a:ext uri="{9D8B030D-6E8A-4147-A177-3AD203B41FA5}">
                      <a16:colId xmlns:a16="http://schemas.microsoft.com/office/drawing/2014/main" val="3177519350"/>
                    </a:ext>
                  </a:extLst>
                </a:gridCol>
                <a:gridCol w="1117261">
                  <a:extLst>
                    <a:ext uri="{9D8B030D-6E8A-4147-A177-3AD203B41FA5}">
                      <a16:colId xmlns:a16="http://schemas.microsoft.com/office/drawing/2014/main" val="4073989500"/>
                    </a:ext>
                  </a:extLst>
                </a:gridCol>
              </a:tblGrid>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ctr" fontAlgn="b"/>
                      <a:endParaRPr lang="en-US" sz="1200" b="0" i="0" u="none" strike="noStrike">
                        <a:solidFill>
                          <a:srgbClr val="000000"/>
                        </a:solidFill>
                        <a:effectLst/>
                        <a:latin typeface="+mn-lt"/>
                      </a:endParaRPr>
                    </a:p>
                  </a:txBody>
                  <a:tcPr marL="0" marR="0" marT="0" marB="0" anchor="b">
                    <a:noFill/>
                  </a:tcPr>
                </a:tc>
                <a:tc>
                  <a:txBody>
                    <a:bodyPr/>
                    <a:lstStyle/>
                    <a:p>
                      <a:pPr algn="ctr" fontAlgn="b"/>
                      <a:endParaRPr lang="en-US" sz="1200" b="0" i="0" u="none" strike="noStrike">
                        <a:solidFill>
                          <a:srgbClr val="000000"/>
                        </a:solidFill>
                        <a:effectLst/>
                        <a:latin typeface="+mn-lt"/>
                      </a:endParaRPr>
                    </a:p>
                  </a:txBody>
                  <a:tcPr marL="0" marR="0" marT="0" marB="0" anchor="b">
                    <a:noFill/>
                  </a:tcPr>
                </a:tc>
                <a:tc>
                  <a:txBody>
                    <a:bodyPr/>
                    <a:lstStyle/>
                    <a:p>
                      <a:pPr algn="ctr" fontAlgn="b"/>
                      <a:endParaRPr lang="en-US" sz="1200" b="0" i="0" u="none" strike="noStrike">
                        <a:solidFill>
                          <a:srgbClr val="000000"/>
                        </a:solidFill>
                        <a:effectLst/>
                        <a:latin typeface="+mn-lt"/>
                      </a:endParaRPr>
                    </a:p>
                  </a:txBody>
                  <a:tcPr marL="0" marR="0" marT="0" marB="0" anchor="b">
                    <a:noFill/>
                  </a:tcPr>
                </a:tc>
                <a:tc>
                  <a:txBody>
                    <a:bodyPr/>
                    <a:lstStyle/>
                    <a:p>
                      <a:pPr algn="ctr" fontAlgn="b"/>
                      <a:endParaRPr lang="en-US" sz="1200" b="0" i="0" u="none" strike="noStrike">
                        <a:solidFill>
                          <a:srgbClr val="000000"/>
                        </a:solidFill>
                        <a:effectLst/>
                        <a:latin typeface="+mn-lt"/>
                      </a:endParaRPr>
                    </a:p>
                  </a:txBody>
                  <a:tcPr marL="0" marR="0" marT="0" marB="0" anchor="b">
                    <a:noFill/>
                  </a:tcPr>
                </a:tc>
                <a:tc>
                  <a:txBody>
                    <a:bodyPr/>
                    <a:lstStyle/>
                    <a:p>
                      <a:pPr algn="ct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575037885"/>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4055118718"/>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218820649"/>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3225400996"/>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762747227"/>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173029558"/>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142350522"/>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106237736"/>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4025645594"/>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4086253852"/>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3539718289"/>
                  </a:ext>
                </a:extLst>
              </a:tr>
              <a:tr h="212311">
                <a:tc gridSpan="2">
                  <a:txBody>
                    <a:bodyPr/>
                    <a:lstStyle/>
                    <a:p>
                      <a:pPr algn="l" fontAlgn="b"/>
                      <a:endParaRPr lang="en-US" sz="1200" b="0" i="0" u="none" strike="noStrike" dirty="0">
                        <a:solidFill>
                          <a:srgbClr val="000000"/>
                        </a:solidFill>
                        <a:effectLst/>
                        <a:latin typeface="+mn-lt"/>
                      </a:endParaRPr>
                    </a:p>
                  </a:txBody>
                  <a:tcPr marL="0" marR="0" marT="0" marB="0" anchor="b">
                    <a:noFill/>
                  </a:tcPr>
                </a:tc>
                <a:tc hMerge="1">
                  <a:txBody>
                    <a:bodyPr/>
                    <a:lstStyle/>
                    <a:p>
                      <a:endParaRPr lang="en-US"/>
                    </a:p>
                  </a:txBody>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3591520833"/>
                  </a:ext>
                </a:extLst>
              </a:tr>
              <a:tr h="212311">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622577925"/>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738205814"/>
                  </a:ext>
                </a:extLst>
              </a:tr>
              <a:tr h="2316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63187127"/>
                  </a:ext>
                </a:extLst>
              </a:tr>
              <a:tr h="2316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468921608"/>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93802733"/>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3727227256"/>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565245645"/>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1176198490"/>
                  </a:ext>
                </a:extLst>
              </a:tr>
              <a:tr h="212311">
                <a:tc>
                  <a:txBody>
                    <a:bodyPr/>
                    <a:lstStyle/>
                    <a:p>
                      <a:pPr algn="l" fontAlgn="b"/>
                      <a:endParaRPr lang="en-US" sz="1200" b="0" i="0" u="none" strike="noStrike">
                        <a:solidFill>
                          <a:srgbClr val="000000"/>
                        </a:solidFill>
                        <a:effectLst/>
                        <a:latin typeface="+mn-lt"/>
                      </a:endParaRPr>
                    </a:p>
                  </a:txBody>
                  <a:tcPr marL="0" marR="0" marT="0" marB="0" anchor="b">
                    <a:noFill/>
                  </a:tcPr>
                </a:tc>
                <a:tc>
                  <a:txBody>
                    <a:bodyPr/>
                    <a:lstStyle/>
                    <a:p>
                      <a:pPr algn="r" fontAlgn="b"/>
                      <a:endParaRPr lang="en-US" sz="1200" b="0" i="0" u="none" strike="noStrike">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tc>
                  <a:txBody>
                    <a:bodyPr/>
                    <a:lstStyle/>
                    <a:p>
                      <a:pPr algn="l" fontAlgn="b"/>
                      <a:endParaRPr lang="en-US" sz="12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691990999"/>
                  </a:ext>
                </a:extLst>
              </a:tr>
            </a:tbl>
          </a:graphicData>
        </a:graphic>
      </p:graphicFrame>
      <p:graphicFrame>
        <p:nvGraphicFramePr>
          <p:cNvPr id="3" name="Object 2">
            <a:extLst>
              <a:ext uri="{FF2B5EF4-FFF2-40B4-BE49-F238E27FC236}">
                <a16:creationId xmlns:a16="http://schemas.microsoft.com/office/drawing/2014/main" id="{31139C51-77F2-41BB-BC9F-EB7BEE01353E}"/>
              </a:ext>
            </a:extLst>
          </p:cNvPr>
          <p:cNvGraphicFramePr>
            <a:graphicFrameLocks noChangeAspect="1"/>
          </p:cNvGraphicFramePr>
          <p:nvPr>
            <p:extLst>
              <p:ext uri="{D42A27DB-BD31-4B8C-83A1-F6EECF244321}">
                <p14:modId xmlns:p14="http://schemas.microsoft.com/office/powerpoint/2010/main" val="921168826"/>
              </p:ext>
            </p:extLst>
          </p:nvPr>
        </p:nvGraphicFramePr>
        <p:xfrm>
          <a:off x="457200" y="2247823"/>
          <a:ext cx="8409007" cy="4338172"/>
        </p:xfrm>
        <a:graphic>
          <a:graphicData uri="http://schemas.openxmlformats.org/presentationml/2006/ole">
            <mc:AlternateContent xmlns:mc="http://schemas.openxmlformats.org/markup-compatibility/2006">
              <mc:Choice xmlns:v="urn:schemas-microsoft-com:vml" Requires="v">
                <p:oleObj name="Document" r:id="rId2" imgW="6085501" imgH="4069867" progId="Word.Document.12">
                  <p:embed/>
                </p:oleObj>
              </mc:Choice>
              <mc:Fallback>
                <p:oleObj name="Document" r:id="rId2" imgW="6085501" imgH="4069867" progId="Word.Document.12">
                  <p:embed/>
                  <p:pic>
                    <p:nvPicPr>
                      <p:cNvPr id="0" name=""/>
                      <p:cNvPicPr/>
                      <p:nvPr/>
                    </p:nvPicPr>
                    <p:blipFill>
                      <a:blip r:embed="rId3"/>
                      <a:stretch>
                        <a:fillRect/>
                      </a:stretch>
                    </p:blipFill>
                    <p:spPr>
                      <a:xfrm>
                        <a:off x="457200" y="2247823"/>
                        <a:ext cx="8409007" cy="433817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B3E39B6-97F8-4459-B7CF-CD9DD3135626}"/>
              </a:ext>
            </a:extLst>
          </p:cNvPr>
          <p:cNvGraphicFramePr>
            <a:graphicFrameLocks noChangeAspect="1"/>
          </p:cNvGraphicFramePr>
          <p:nvPr>
            <p:extLst>
              <p:ext uri="{D42A27DB-BD31-4B8C-83A1-F6EECF244321}">
                <p14:modId xmlns:p14="http://schemas.microsoft.com/office/powerpoint/2010/main" val="2940337735"/>
              </p:ext>
            </p:extLst>
          </p:nvPr>
        </p:nvGraphicFramePr>
        <p:xfrm>
          <a:off x="357188" y="2200741"/>
          <a:ext cx="8409007" cy="4603394"/>
        </p:xfrm>
        <a:graphic>
          <a:graphicData uri="http://schemas.openxmlformats.org/presentationml/2006/ole">
            <mc:AlternateContent xmlns:mc="http://schemas.openxmlformats.org/markup-compatibility/2006">
              <mc:Choice xmlns:v="urn:schemas-microsoft-com:vml" Requires="v">
                <p:oleObj name="Worksheet" r:id="rId4" imgW="5859815" imgH="4061350" progId="Excel.Sheet.12">
                  <p:embed/>
                </p:oleObj>
              </mc:Choice>
              <mc:Fallback>
                <p:oleObj name="Worksheet" r:id="rId4" imgW="5859815" imgH="4061350" progId="Excel.Sheet.12">
                  <p:embed/>
                  <p:pic>
                    <p:nvPicPr>
                      <p:cNvPr id="0" name=""/>
                      <p:cNvPicPr/>
                      <p:nvPr/>
                    </p:nvPicPr>
                    <p:blipFill>
                      <a:blip r:embed="rId5"/>
                      <a:stretch>
                        <a:fillRect/>
                      </a:stretch>
                    </p:blipFill>
                    <p:spPr>
                      <a:xfrm>
                        <a:off x="357188" y="2200741"/>
                        <a:ext cx="8409007" cy="4603394"/>
                      </a:xfrm>
                      <a:prstGeom prst="rect">
                        <a:avLst/>
                      </a:prstGeom>
                    </p:spPr>
                  </p:pic>
                </p:oleObj>
              </mc:Fallback>
            </mc:AlternateContent>
          </a:graphicData>
        </a:graphic>
      </p:graphicFrame>
    </p:spTree>
    <p:extLst>
      <p:ext uri="{BB962C8B-B14F-4D97-AF65-F5344CB8AC3E}">
        <p14:creationId xmlns:p14="http://schemas.microsoft.com/office/powerpoint/2010/main" val="181089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9220"/>
            <a:ext cx="8229600" cy="723900"/>
          </a:xfrm>
        </p:spPr>
        <p:txBody>
          <a:bodyPr>
            <a:normAutofit/>
          </a:bodyPr>
          <a:lstStyle/>
          <a:p>
            <a:r>
              <a:rPr lang="en-US" sz="3200" b="1" dirty="0"/>
              <a:t>Composition of Total Taxes – Est. 2021</a:t>
            </a:r>
            <a:endParaRPr lang="en-US" sz="1600" b="1" dirty="0"/>
          </a:p>
        </p:txBody>
      </p:sp>
      <p:graphicFrame>
        <p:nvGraphicFramePr>
          <p:cNvPr id="4" name="Chart 3">
            <a:extLst>
              <a:ext uri="{FF2B5EF4-FFF2-40B4-BE49-F238E27FC236}">
                <a16:creationId xmlns:a16="http://schemas.microsoft.com/office/drawing/2014/main" id="{4A4FDF1B-B256-0740-923B-2941038CC565}"/>
              </a:ext>
            </a:extLst>
          </p:cNvPr>
          <p:cNvGraphicFramePr>
            <a:graphicFrameLocks/>
          </p:cNvGraphicFramePr>
          <p:nvPr>
            <p:extLst>
              <p:ext uri="{D42A27DB-BD31-4B8C-83A1-F6EECF244321}">
                <p14:modId xmlns:p14="http://schemas.microsoft.com/office/powerpoint/2010/main" val="3440048254"/>
              </p:ext>
            </p:extLst>
          </p:nvPr>
        </p:nvGraphicFramePr>
        <p:xfrm>
          <a:off x="1488440" y="2372360"/>
          <a:ext cx="6634480" cy="38455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4A4FDF1B-B256-0740-923B-2941038CC565}"/>
              </a:ext>
            </a:extLst>
          </p:cNvPr>
          <p:cNvGraphicFramePr>
            <a:graphicFrameLocks/>
          </p:cNvGraphicFramePr>
          <p:nvPr>
            <p:extLst>
              <p:ext uri="{D42A27DB-BD31-4B8C-83A1-F6EECF244321}">
                <p14:modId xmlns:p14="http://schemas.microsoft.com/office/powerpoint/2010/main" val="3819738288"/>
              </p:ext>
            </p:extLst>
          </p:nvPr>
        </p:nvGraphicFramePr>
        <p:xfrm>
          <a:off x="1470660" y="2187694"/>
          <a:ext cx="6202680" cy="356108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98EE824B-C2E8-CE49-8D15-4415093205F1}"/>
              </a:ext>
            </a:extLst>
          </p:cNvPr>
          <p:cNvSpPr txBox="1"/>
          <p:nvPr/>
        </p:nvSpPr>
        <p:spPr>
          <a:xfrm>
            <a:off x="650343" y="5748774"/>
            <a:ext cx="8229497" cy="369332"/>
          </a:xfrm>
          <a:prstGeom prst="rect">
            <a:avLst/>
          </a:prstGeom>
          <a:noFill/>
        </p:spPr>
        <p:txBody>
          <a:bodyPr wrap="square" rtlCol="0">
            <a:spAutoFit/>
          </a:bodyPr>
          <a:lstStyle/>
          <a:p>
            <a:r>
              <a:rPr lang="en-US" dirty="0"/>
              <a:t>Estimated – actuals will depend on final County and School budgets.  </a:t>
            </a:r>
          </a:p>
        </p:txBody>
      </p:sp>
    </p:spTree>
    <p:extLst>
      <p:ext uri="{BB962C8B-B14F-4D97-AF65-F5344CB8AC3E}">
        <p14:creationId xmlns:p14="http://schemas.microsoft.com/office/powerpoint/2010/main" val="368936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3002"/>
            <a:ext cx="8229600" cy="1143000"/>
          </a:xfrm>
        </p:spPr>
        <p:txBody>
          <a:bodyPr/>
          <a:lstStyle/>
          <a:p>
            <a:r>
              <a:rPr lang="en-US" dirty="0"/>
              <a:t>School Funding</a:t>
            </a:r>
          </a:p>
        </p:txBody>
      </p:sp>
      <p:sp>
        <p:nvSpPr>
          <p:cNvPr id="4" name="Content Placeholder 3"/>
          <p:cNvSpPr>
            <a:spLocks noGrp="1"/>
          </p:cNvSpPr>
          <p:nvPr>
            <p:ph idx="1"/>
          </p:nvPr>
        </p:nvSpPr>
        <p:spPr>
          <a:xfrm>
            <a:off x="2139696" y="2587752"/>
            <a:ext cx="7004304" cy="3021933"/>
          </a:xfrm>
        </p:spPr>
        <p:txBody>
          <a:bodyPr>
            <a:normAutofit/>
          </a:bodyPr>
          <a:lstStyle/>
          <a:p>
            <a:pPr marL="0" indent="0">
              <a:buNone/>
            </a:pPr>
            <a:r>
              <a:rPr lang="en-US" sz="2000" dirty="0"/>
              <a:t>School Budget (determined by School Board)</a:t>
            </a:r>
          </a:p>
          <a:p>
            <a:pPr marL="0" indent="0">
              <a:buNone/>
            </a:pPr>
            <a:r>
              <a:rPr lang="en-US" sz="2000" dirty="0"/>
              <a:t>State Aid (determined by New Jersey School funding formula)*</a:t>
            </a:r>
          </a:p>
          <a:p>
            <a:pPr marL="0" indent="0">
              <a:buNone/>
            </a:pPr>
            <a:r>
              <a:rPr lang="en-US" sz="2000" dirty="0"/>
              <a:t>Net Budget to be Raised by Property Tax (NBTBRBT)</a:t>
            </a:r>
          </a:p>
        </p:txBody>
      </p:sp>
      <p:sp>
        <p:nvSpPr>
          <p:cNvPr id="5" name="TextBox 4"/>
          <p:cNvSpPr txBox="1"/>
          <p:nvPr/>
        </p:nvSpPr>
        <p:spPr>
          <a:xfrm>
            <a:off x="1801142" y="2558087"/>
            <a:ext cx="338554" cy="461665"/>
          </a:xfrm>
          <a:prstGeom prst="rect">
            <a:avLst/>
          </a:prstGeom>
          <a:noFill/>
        </p:spPr>
        <p:txBody>
          <a:bodyPr wrap="none" rtlCol="0">
            <a:spAutoFit/>
          </a:bodyPr>
          <a:lstStyle/>
          <a:p>
            <a:r>
              <a:rPr lang="en-US" sz="2400" b="1" dirty="0"/>
              <a:t>+</a:t>
            </a:r>
          </a:p>
        </p:txBody>
      </p:sp>
      <p:sp>
        <p:nvSpPr>
          <p:cNvPr id="6" name="TextBox 5"/>
          <p:cNvSpPr txBox="1"/>
          <p:nvPr/>
        </p:nvSpPr>
        <p:spPr>
          <a:xfrm>
            <a:off x="1837718" y="2913887"/>
            <a:ext cx="279244" cy="461665"/>
          </a:xfrm>
          <a:prstGeom prst="rect">
            <a:avLst/>
          </a:prstGeom>
          <a:noFill/>
        </p:spPr>
        <p:txBody>
          <a:bodyPr wrap="none" rtlCol="0">
            <a:spAutoFit/>
          </a:bodyPr>
          <a:lstStyle/>
          <a:p>
            <a:r>
              <a:rPr lang="en-US" sz="2400" b="1" dirty="0"/>
              <a:t>-</a:t>
            </a:r>
          </a:p>
        </p:txBody>
      </p:sp>
      <p:sp>
        <p:nvSpPr>
          <p:cNvPr id="7" name="TextBox 6"/>
          <p:cNvSpPr txBox="1"/>
          <p:nvPr/>
        </p:nvSpPr>
        <p:spPr>
          <a:xfrm>
            <a:off x="1833272" y="3297119"/>
            <a:ext cx="338554" cy="461665"/>
          </a:xfrm>
          <a:prstGeom prst="rect">
            <a:avLst/>
          </a:prstGeom>
          <a:noFill/>
        </p:spPr>
        <p:txBody>
          <a:bodyPr wrap="none" rtlCol="0">
            <a:spAutoFit/>
          </a:bodyPr>
          <a:lstStyle/>
          <a:p>
            <a:r>
              <a:rPr lang="en-US" sz="2400" b="1" dirty="0"/>
              <a:t>=</a:t>
            </a:r>
          </a:p>
        </p:txBody>
      </p:sp>
      <p:cxnSp>
        <p:nvCxnSpPr>
          <p:cNvPr id="9" name="Straight Connector 8"/>
          <p:cNvCxnSpPr/>
          <p:nvPr/>
        </p:nvCxnSpPr>
        <p:spPr>
          <a:xfrm>
            <a:off x="2240280" y="3348120"/>
            <a:ext cx="6446520"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01109" y="5257562"/>
            <a:ext cx="7759120" cy="1384995"/>
          </a:xfrm>
          <a:prstGeom prst="rect">
            <a:avLst/>
          </a:prstGeom>
          <a:noFill/>
        </p:spPr>
        <p:txBody>
          <a:bodyPr wrap="square" rtlCol="0">
            <a:spAutoFit/>
          </a:bodyPr>
          <a:lstStyle/>
          <a:p>
            <a:pPr marL="466725" indent="-293688">
              <a:tabLst>
                <a:tab pos="455613" algn="l"/>
              </a:tabLst>
            </a:pPr>
            <a:r>
              <a:rPr lang="en-US" sz="1400" dirty="0"/>
              <a:t>* 	State funding program is based on ability to pay – progressive formula including many factors.</a:t>
            </a:r>
          </a:p>
          <a:p>
            <a:pPr marL="466725" indent="-293688">
              <a:tabLst>
                <a:tab pos="455613" algn="l"/>
              </a:tabLst>
            </a:pPr>
            <a:r>
              <a:rPr lang="en-US" sz="1400" dirty="0"/>
              <a:t>** 	Allocation formula is current influenced by the State via the State Funding Formula.  Result is Shrewsbury Residents pay a higher portion of the RBR budget than Red Bank and Little Silver.  Shrewsbury Borough Council has NO jurisdiction for any School Budgets or BOE – we can only advocate for our residents.</a:t>
            </a:r>
          </a:p>
          <a:p>
            <a:pPr marL="285750" indent="-285750">
              <a:buFont typeface="Arial" panose="020B0604020202020204" pitchFamily="34" charset="0"/>
              <a:buChar char="•"/>
            </a:pPr>
            <a:endParaRPr lang="en-US" sz="1400" dirty="0"/>
          </a:p>
        </p:txBody>
      </p:sp>
      <p:sp>
        <p:nvSpPr>
          <p:cNvPr id="12" name="TextBox 11"/>
          <p:cNvSpPr txBox="1"/>
          <p:nvPr/>
        </p:nvSpPr>
        <p:spPr>
          <a:xfrm>
            <a:off x="1833272" y="3992402"/>
            <a:ext cx="6013313" cy="923330"/>
          </a:xfrm>
          <a:prstGeom prst="rect">
            <a:avLst/>
          </a:prstGeom>
          <a:noFill/>
        </p:spPr>
        <p:txBody>
          <a:bodyPr wrap="none" rtlCol="0">
            <a:spAutoFit/>
          </a:bodyPr>
          <a:lstStyle/>
          <a:p>
            <a:r>
              <a:rPr lang="en-US" dirty="0"/>
              <a:t>NBTVRBT is allocated to the municipalities the district covers:</a:t>
            </a:r>
          </a:p>
          <a:p>
            <a:r>
              <a:rPr lang="en-US" dirty="0"/>
              <a:t>	Shrewsbury all funded by Shrewsbury Residents</a:t>
            </a:r>
          </a:p>
          <a:p>
            <a:r>
              <a:rPr lang="en-US" dirty="0"/>
              <a:t>	RBR funded by Shrewsbury, Red Bank, and Little Silver**</a:t>
            </a:r>
          </a:p>
        </p:txBody>
      </p:sp>
    </p:spTree>
    <p:extLst>
      <p:ext uri="{BB962C8B-B14F-4D97-AF65-F5344CB8AC3E}">
        <p14:creationId xmlns:p14="http://schemas.microsoft.com/office/powerpoint/2010/main" val="4223050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300"/>
            <a:ext cx="8229600" cy="723900"/>
          </a:xfrm>
        </p:spPr>
        <p:txBody>
          <a:bodyPr>
            <a:normAutofit fontScale="90000"/>
          </a:bodyPr>
          <a:lstStyle/>
          <a:p>
            <a:r>
              <a:rPr lang="en-US" sz="3200" b="1" dirty="0"/>
              <a:t>Overall Revaluation Impact</a:t>
            </a:r>
            <a:br>
              <a:rPr lang="en-US" sz="3200" b="1" dirty="0"/>
            </a:br>
            <a:r>
              <a:rPr lang="en-US" sz="2700" dirty="0"/>
              <a:t>(Vacant Land, Residential, Farms, Commercial, Utilities)</a:t>
            </a:r>
            <a:endParaRPr lang="en-US" sz="1200" dirty="0"/>
          </a:p>
        </p:txBody>
      </p:sp>
      <p:sp>
        <p:nvSpPr>
          <p:cNvPr id="6" name="TextBox 5"/>
          <p:cNvSpPr txBox="1"/>
          <p:nvPr/>
        </p:nvSpPr>
        <p:spPr>
          <a:xfrm>
            <a:off x="2345098" y="5418092"/>
            <a:ext cx="7029801" cy="369332"/>
          </a:xfrm>
          <a:prstGeom prst="rect">
            <a:avLst/>
          </a:prstGeom>
          <a:noFill/>
        </p:spPr>
        <p:txBody>
          <a:bodyPr wrap="square" rtlCol="0">
            <a:spAutoFit/>
          </a:bodyPr>
          <a:lstStyle/>
          <a:p>
            <a:r>
              <a:rPr lang="en-US" dirty="0"/>
              <a:t>*Estimated for non-Borough Budgets</a:t>
            </a:r>
          </a:p>
        </p:txBody>
      </p:sp>
      <p:graphicFrame>
        <p:nvGraphicFramePr>
          <p:cNvPr id="3" name="Table 2">
            <a:extLst>
              <a:ext uri="{FF2B5EF4-FFF2-40B4-BE49-F238E27FC236}">
                <a16:creationId xmlns:a16="http://schemas.microsoft.com/office/drawing/2014/main" id="{C311C8FE-72D7-469A-8A67-BB7938BB56F6}"/>
              </a:ext>
            </a:extLst>
          </p:cNvPr>
          <p:cNvGraphicFramePr>
            <a:graphicFrameLocks noGrp="1"/>
          </p:cNvGraphicFramePr>
          <p:nvPr>
            <p:extLst>
              <p:ext uri="{D42A27DB-BD31-4B8C-83A1-F6EECF244321}">
                <p14:modId xmlns:p14="http://schemas.microsoft.com/office/powerpoint/2010/main" val="2640913582"/>
              </p:ext>
            </p:extLst>
          </p:nvPr>
        </p:nvGraphicFramePr>
        <p:xfrm>
          <a:off x="88778" y="2419350"/>
          <a:ext cx="8466194" cy="2560592"/>
        </p:xfrm>
        <a:graphic>
          <a:graphicData uri="http://schemas.openxmlformats.org/drawingml/2006/table">
            <a:tbl>
              <a:tblPr>
                <a:tableStyleId>{5C22544A-7EE6-4342-B048-85BDC9FD1C3A}</a:tableStyleId>
              </a:tblPr>
              <a:tblGrid>
                <a:gridCol w="755444">
                  <a:extLst>
                    <a:ext uri="{9D8B030D-6E8A-4147-A177-3AD203B41FA5}">
                      <a16:colId xmlns:a16="http://schemas.microsoft.com/office/drawing/2014/main" val="1565570163"/>
                    </a:ext>
                  </a:extLst>
                </a:gridCol>
                <a:gridCol w="755444">
                  <a:extLst>
                    <a:ext uri="{9D8B030D-6E8A-4147-A177-3AD203B41FA5}">
                      <a16:colId xmlns:a16="http://schemas.microsoft.com/office/drawing/2014/main" val="1120805035"/>
                    </a:ext>
                  </a:extLst>
                </a:gridCol>
                <a:gridCol w="755444">
                  <a:extLst>
                    <a:ext uri="{9D8B030D-6E8A-4147-A177-3AD203B41FA5}">
                      <a16:colId xmlns:a16="http://schemas.microsoft.com/office/drawing/2014/main" val="1935031166"/>
                    </a:ext>
                  </a:extLst>
                </a:gridCol>
                <a:gridCol w="755444">
                  <a:extLst>
                    <a:ext uri="{9D8B030D-6E8A-4147-A177-3AD203B41FA5}">
                      <a16:colId xmlns:a16="http://schemas.microsoft.com/office/drawing/2014/main" val="3573232004"/>
                    </a:ext>
                  </a:extLst>
                </a:gridCol>
                <a:gridCol w="423862">
                  <a:extLst>
                    <a:ext uri="{9D8B030D-6E8A-4147-A177-3AD203B41FA5}">
                      <a16:colId xmlns:a16="http://schemas.microsoft.com/office/drawing/2014/main" val="1019639110"/>
                    </a:ext>
                  </a:extLst>
                </a:gridCol>
                <a:gridCol w="755444">
                  <a:extLst>
                    <a:ext uri="{9D8B030D-6E8A-4147-A177-3AD203B41FA5}">
                      <a16:colId xmlns:a16="http://schemas.microsoft.com/office/drawing/2014/main" val="1598341372"/>
                    </a:ext>
                  </a:extLst>
                </a:gridCol>
                <a:gridCol w="755444">
                  <a:extLst>
                    <a:ext uri="{9D8B030D-6E8A-4147-A177-3AD203B41FA5}">
                      <a16:colId xmlns:a16="http://schemas.microsoft.com/office/drawing/2014/main" val="1738435175"/>
                    </a:ext>
                  </a:extLst>
                </a:gridCol>
                <a:gridCol w="755444">
                  <a:extLst>
                    <a:ext uri="{9D8B030D-6E8A-4147-A177-3AD203B41FA5}">
                      <a16:colId xmlns:a16="http://schemas.microsoft.com/office/drawing/2014/main" val="1268817005"/>
                    </a:ext>
                  </a:extLst>
                </a:gridCol>
                <a:gridCol w="755444">
                  <a:extLst>
                    <a:ext uri="{9D8B030D-6E8A-4147-A177-3AD203B41FA5}">
                      <a16:colId xmlns:a16="http://schemas.microsoft.com/office/drawing/2014/main" val="405236717"/>
                    </a:ext>
                  </a:extLst>
                </a:gridCol>
                <a:gridCol w="1243336">
                  <a:extLst>
                    <a:ext uri="{9D8B030D-6E8A-4147-A177-3AD203B41FA5}">
                      <a16:colId xmlns:a16="http://schemas.microsoft.com/office/drawing/2014/main" val="515068991"/>
                    </a:ext>
                  </a:extLst>
                </a:gridCol>
                <a:gridCol w="755444">
                  <a:extLst>
                    <a:ext uri="{9D8B030D-6E8A-4147-A177-3AD203B41FA5}">
                      <a16:colId xmlns:a16="http://schemas.microsoft.com/office/drawing/2014/main" val="2413834788"/>
                    </a:ext>
                  </a:extLst>
                </a:gridCol>
              </a:tblGrid>
              <a:tr h="320074">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%change </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%change </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184609413"/>
                  </a:ext>
                </a:extLst>
              </a:tr>
              <a:tr h="320074">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2020 to </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2017 to</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3990266229"/>
                  </a:ext>
                </a:extLst>
              </a:tr>
              <a:tr h="320074">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2017</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2018</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2019</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2020</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2021</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2021</a:t>
                      </a:r>
                      <a:endParaRPr lang="en-US" sz="1100" b="0" i="0" u="none" strike="noStrike">
                        <a:solidFill>
                          <a:srgbClr val="000000"/>
                        </a:solidFill>
                        <a:effectLst/>
                        <a:latin typeface="+mn-lt"/>
                      </a:endParaRPr>
                    </a:p>
                  </a:txBody>
                  <a:tcPr marL="0" marR="0" marT="0" marB="0" anchor="b">
                    <a:noFill/>
                  </a:tcPr>
                </a:tc>
                <a:tc>
                  <a:txBody>
                    <a:bodyPr/>
                    <a:lstStyle/>
                    <a:p>
                      <a:pPr algn="ctr" fontAlgn="b"/>
                      <a:r>
                        <a:rPr lang="en-US" sz="1100" u="none" strike="noStrike">
                          <a:effectLst/>
                          <a:latin typeface="+mn-lt"/>
                        </a:rPr>
                        <a:t>2021</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247525215"/>
                  </a:ext>
                </a:extLst>
              </a:tr>
              <a:tr h="320074">
                <a:tc gridSpan="2">
                  <a:txBody>
                    <a:bodyPr/>
                    <a:lstStyle/>
                    <a:p>
                      <a:pPr algn="l" fontAlgn="b"/>
                      <a:r>
                        <a:rPr lang="en-US" sz="1100" u="none" strike="noStrike">
                          <a:effectLst/>
                          <a:latin typeface="+mn-lt"/>
                        </a:rPr>
                        <a:t>Borough Tax Rate</a:t>
                      </a:r>
                      <a:endParaRPr lang="en-US" sz="1100" b="0" i="0" u="none" strike="noStrike">
                        <a:solidFill>
                          <a:srgbClr val="000000"/>
                        </a:solidFill>
                        <a:effectLst/>
                        <a:latin typeface="+mn-lt"/>
                      </a:endParaRPr>
                    </a:p>
                  </a:txBody>
                  <a:tcPr marL="0" marR="0" marT="0" marB="0" anchor="b">
                    <a:noFill/>
                  </a:tcPr>
                </a:tc>
                <a:tc hMerge="1">
                  <a:txBody>
                    <a:bodyPr/>
                    <a:lstStyle/>
                    <a:p>
                      <a:endParaRPr lang="en-US"/>
                    </a:p>
                  </a:txBody>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$0.64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$0.63</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$0.62</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$0.61</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$0.60</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-1.64%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-6.25%</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2703749676"/>
                  </a:ext>
                </a:extLst>
              </a:tr>
              <a:tr h="320074">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0" marR="0" marT="0" marB="0" anchor="b">
                    <a:noFill/>
                  </a:tcPr>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3622825867"/>
                  </a:ext>
                </a:extLst>
              </a:tr>
              <a:tr h="320074">
                <a:tc gridSpan="2">
                  <a:txBody>
                    <a:bodyPr/>
                    <a:lstStyle/>
                    <a:p>
                      <a:pPr algn="l" fontAlgn="b"/>
                      <a:r>
                        <a:rPr lang="en-US" sz="1100" u="none" strike="noStrike">
                          <a:effectLst/>
                          <a:latin typeface="+mn-lt"/>
                        </a:rPr>
                        <a:t>Overall Tax Rate</a:t>
                      </a:r>
                      <a:endParaRPr lang="en-US" sz="1100" b="0" i="0" u="none" strike="noStrike">
                        <a:solidFill>
                          <a:srgbClr val="000000"/>
                        </a:solidFill>
                        <a:effectLst/>
                        <a:latin typeface="+mn-lt"/>
                      </a:endParaRPr>
                    </a:p>
                  </a:txBody>
                  <a:tcPr marL="0" marR="0" marT="0" marB="0" anchor="b">
                    <a:noFill/>
                  </a:tcPr>
                </a:tc>
                <a:tc hMerge="1">
                  <a:txBody>
                    <a:bodyPr/>
                    <a:lstStyle/>
                    <a:p>
                      <a:endParaRPr lang="en-US"/>
                    </a:p>
                  </a:txBody>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$2.13</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$2.15</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$2.15</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$2.12</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$2.10</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-0.94%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-1.41%</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92822925"/>
                  </a:ext>
                </a:extLst>
              </a:tr>
              <a:tr h="320074">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dirty="0">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0" marR="0" marT="0" marB="0" anchor="b">
                    <a:noFill/>
                  </a:tcPr>
                </a:tc>
                <a:tc>
                  <a:txBody>
                    <a:bodyPr/>
                    <a:lstStyle/>
                    <a:p>
                      <a:pPr algn="l" fontAlgn="b"/>
                      <a:r>
                        <a:rPr lang="en-US" sz="1100" u="none" strike="noStrike">
                          <a:effectLst/>
                          <a:latin typeface="+mn-lt"/>
                        </a:rPr>
                        <a:t> </a:t>
                      </a:r>
                      <a:endParaRPr lang="en-US" sz="1100" b="0" i="0" u="none" strike="noStrike">
                        <a:solidFill>
                          <a:srgbClr val="000000"/>
                        </a:solidFill>
                        <a:effectLst/>
                        <a:latin typeface="+mn-lt"/>
                      </a:endParaRPr>
                    </a:p>
                  </a:txBody>
                  <a:tcPr marL="0" marR="0" marT="0" marB="0" anchor="b">
                    <a:noFill/>
                  </a:tcPr>
                </a:tc>
                <a:extLst>
                  <a:ext uri="{0D108BD9-81ED-4DB2-BD59-A6C34878D82A}">
                    <a16:rowId xmlns:a16="http://schemas.microsoft.com/office/drawing/2014/main" val="1315730620"/>
                  </a:ext>
                </a:extLst>
              </a:tr>
              <a:tr h="320074">
                <a:tc gridSpan="3">
                  <a:txBody>
                    <a:bodyPr/>
                    <a:lstStyle/>
                    <a:p>
                      <a:pPr algn="l" fontAlgn="b"/>
                      <a:r>
                        <a:rPr lang="en-US" sz="1100" u="none" strike="noStrike">
                          <a:effectLst/>
                          <a:latin typeface="+mn-lt"/>
                        </a:rPr>
                        <a:t>Implied Total Tax Obligation</a:t>
                      </a:r>
                      <a:endParaRPr lang="en-US" sz="1100" b="0" i="0" u="none" strike="noStrike">
                        <a:solidFill>
                          <a:srgbClr val="000000"/>
                        </a:solidFill>
                        <a:effectLst/>
                        <a:latin typeface="+mn-lt"/>
                      </a:endParaRPr>
                    </a:p>
                  </a:txBody>
                  <a:tcPr marL="0" marR="0" marT="0" marB="0" anchor="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$24.54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dirty="0">
                          <a:effectLst/>
                          <a:latin typeface="+mn-lt"/>
                        </a:rPr>
                        <a:t>$25.16</a:t>
                      </a:r>
                      <a:endParaRPr lang="en-US" sz="1100" b="0" i="0" u="none" strike="noStrike" dirty="0">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$25.34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$26.27</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$26.78</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a:effectLst/>
                          <a:latin typeface="+mn-lt"/>
                        </a:rPr>
                        <a:t>1.94%</a:t>
                      </a:r>
                      <a:endParaRPr lang="en-US" sz="1100" b="0" i="0" u="none" strike="noStrike">
                        <a:solidFill>
                          <a:srgbClr val="000000"/>
                        </a:solidFill>
                        <a:effectLst/>
                        <a:latin typeface="+mn-lt"/>
                      </a:endParaRPr>
                    </a:p>
                  </a:txBody>
                  <a:tcPr marL="0" marR="0" marT="0" marB="0" anchor="b">
                    <a:noFill/>
                  </a:tcPr>
                </a:tc>
                <a:tc>
                  <a:txBody>
                    <a:bodyPr/>
                    <a:lstStyle/>
                    <a:p>
                      <a:pPr algn="r" fontAlgn="b"/>
                      <a:r>
                        <a:rPr lang="en-US" sz="1100" u="none" strike="noStrike" dirty="0">
                          <a:effectLst/>
                          <a:latin typeface="+mn-lt"/>
                        </a:rPr>
                        <a:t>9.13%</a:t>
                      </a:r>
                      <a:endParaRPr lang="en-US" sz="1100" b="0" i="0" u="none" strike="noStrike" dirty="0">
                        <a:solidFill>
                          <a:srgbClr val="000000"/>
                        </a:solidFill>
                        <a:effectLst/>
                        <a:latin typeface="+mn-lt"/>
                      </a:endParaRPr>
                    </a:p>
                  </a:txBody>
                  <a:tcPr marL="0" marR="0" marT="0" marB="0" anchor="b">
                    <a:noFill/>
                  </a:tcPr>
                </a:tc>
                <a:extLst>
                  <a:ext uri="{0D108BD9-81ED-4DB2-BD59-A6C34878D82A}">
                    <a16:rowId xmlns:a16="http://schemas.microsoft.com/office/drawing/2014/main" val="4280482141"/>
                  </a:ext>
                </a:extLst>
              </a:tr>
            </a:tbl>
          </a:graphicData>
        </a:graphic>
      </p:graphicFrame>
    </p:spTree>
    <p:extLst>
      <p:ext uri="{BB962C8B-B14F-4D97-AF65-F5344CB8AC3E}">
        <p14:creationId xmlns:p14="http://schemas.microsoft.com/office/powerpoint/2010/main" val="325186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600" y="838200"/>
            <a:ext cx="2538644" cy="369332"/>
          </a:xfrm>
          <a:prstGeom prst="rect">
            <a:avLst/>
          </a:prstGeom>
          <a:noFill/>
        </p:spPr>
        <p:txBody>
          <a:bodyPr wrap="none" rtlCol="0">
            <a:spAutoFit/>
          </a:bodyPr>
          <a:lstStyle/>
          <a:p>
            <a:r>
              <a:rPr lang="en-US" b="1" dirty="0">
                <a:solidFill>
                  <a:schemeClr val="accent1">
                    <a:lumMod val="60000"/>
                    <a:lumOff val="40000"/>
                  </a:schemeClr>
                </a:solidFill>
              </a:rPr>
              <a:t>Preliminary 2021 Budget</a:t>
            </a:r>
          </a:p>
        </p:txBody>
      </p:sp>
      <p:sp>
        <p:nvSpPr>
          <p:cNvPr id="3" name="Title 1"/>
          <p:cNvSpPr>
            <a:spLocks noGrp="1"/>
          </p:cNvSpPr>
          <p:nvPr>
            <p:ph type="ctrTitle"/>
          </p:nvPr>
        </p:nvSpPr>
        <p:spPr>
          <a:xfrm>
            <a:off x="685800" y="1260292"/>
            <a:ext cx="7772400" cy="497459"/>
          </a:xfrm>
        </p:spPr>
        <p:txBody>
          <a:bodyPr>
            <a:normAutofit fontScale="90000"/>
          </a:bodyPr>
          <a:lstStyle/>
          <a:p>
            <a:r>
              <a:rPr lang="en-US" sz="3200" dirty="0"/>
              <a:t>5 Year Revenue Outlook</a:t>
            </a:r>
          </a:p>
        </p:txBody>
      </p:sp>
      <p:sp>
        <p:nvSpPr>
          <p:cNvPr id="4" name="TextBox 3"/>
          <p:cNvSpPr txBox="1"/>
          <p:nvPr/>
        </p:nvSpPr>
        <p:spPr>
          <a:xfrm>
            <a:off x="299720" y="1757751"/>
            <a:ext cx="8661400" cy="3616375"/>
          </a:xfrm>
          <a:prstGeom prst="rect">
            <a:avLst/>
          </a:prstGeom>
          <a:noFill/>
        </p:spPr>
        <p:txBody>
          <a:bodyPr wrap="square" rtlCol="0">
            <a:spAutoFit/>
          </a:bodyPr>
          <a:lstStyle/>
          <a:p>
            <a:pPr marL="285750" indent="-285750">
              <a:buFont typeface="Arial"/>
              <a:buChar char="•"/>
            </a:pPr>
            <a:r>
              <a:rPr lang="en-US" sz="2000" b="1" dirty="0"/>
              <a:t>Staying the Course while Mitigating Effects of COVID-19 </a:t>
            </a:r>
          </a:p>
          <a:p>
            <a:pPr marL="742950" lvl="1" indent="-285750">
              <a:buFont typeface="Arial"/>
              <a:buChar char="•"/>
            </a:pPr>
            <a:r>
              <a:rPr lang="en-US" sz="1600" dirty="0"/>
              <a:t>Tax collections for 2020 very strong despite COVID-19 </a:t>
            </a:r>
          </a:p>
          <a:p>
            <a:pPr marL="742950" lvl="1" indent="-285750">
              <a:buFont typeface="Arial"/>
              <a:buChar char="•"/>
            </a:pPr>
            <a:r>
              <a:rPr lang="en-US" sz="1600" dirty="0"/>
              <a:t>ShopRite, </a:t>
            </a:r>
            <a:r>
              <a:rPr lang="en-US" sz="1600" dirty="0" err="1"/>
              <a:t>QuickCheck</a:t>
            </a:r>
            <a:r>
              <a:rPr lang="en-US" sz="1600" dirty="0"/>
              <a:t>, senior/assisted living communities created new ratables </a:t>
            </a:r>
          </a:p>
          <a:p>
            <a:pPr marL="742950" lvl="1" indent="-285750">
              <a:buFont typeface="Arial"/>
              <a:buChar char="•"/>
            </a:pPr>
            <a:r>
              <a:rPr lang="en-US" sz="1600" dirty="0"/>
              <a:t>Construction revenues were down in 2020 but are increasing and expected to continue </a:t>
            </a:r>
          </a:p>
          <a:p>
            <a:pPr marL="742950" lvl="1" indent="-285750">
              <a:buFont typeface="Arial"/>
              <a:buChar char="•"/>
            </a:pPr>
            <a:r>
              <a:rPr lang="en-US" sz="1600" dirty="0"/>
              <a:t>COVID-19 business closures have impacted business revenues and in turn tax appeals </a:t>
            </a:r>
          </a:p>
          <a:p>
            <a:pPr marL="742950" lvl="1" indent="-285750">
              <a:buFont typeface="Arial"/>
              <a:buChar char="•"/>
            </a:pPr>
            <a:r>
              <a:rPr lang="en-US" sz="1600" dirty="0"/>
              <a:t>Commercial – Ft. Monmouth redevelopment efforts are mixed.  </a:t>
            </a:r>
          </a:p>
          <a:p>
            <a:pPr marL="742950" lvl="1" indent="-285750">
              <a:buFont typeface="Arial"/>
              <a:buChar char="•"/>
            </a:pPr>
            <a:r>
              <a:rPr lang="en-US" sz="1600" dirty="0"/>
              <a:t>Shrewsbury is working to encourage redevelopment before Ft. Monmouth gets in full re-development.</a:t>
            </a:r>
          </a:p>
          <a:p>
            <a:pPr marL="742950" lvl="1" indent="-285750">
              <a:buFont typeface="Arial"/>
              <a:buChar char="•"/>
            </a:pPr>
            <a:endParaRPr lang="en-US" sz="900" dirty="0"/>
          </a:p>
          <a:p>
            <a:pPr marL="285750" indent="-285750">
              <a:buFont typeface="Arial"/>
              <a:buChar char="•"/>
            </a:pPr>
            <a:r>
              <a:rPr lang="en-US" sz="2000" b="1" dirty="0"/>
              <a:t>New Development projects outlook – New/Increased Rateables</a:t>
            </a:r>
            <a:endParaRPr lang="en-US" sz="1600" dirty="0"/>
          </a:p>
          <a:p>
            <a:pPr marL="742950" lvl="1" indent="-285750">
              <a:buFont typeface="Arial"/>
              <a:buChar char="•"/>
            </a:pPr>
            <a:r>
              <a:rPr lang="en-US" sz="1600" dirty="0"/>
              <a:t>Potential for new development on Newman Springs corridor</a:t>
            </a:r>
          </a:p>
          <a:p>
            <a:pPr marL="742950" lvl="1" indent="-285750">
              <a:buFont typeface="Arial"/>
              <a:buChar char="•"/>
            </a:pPr>
            <a:r>
              <a:rPr lang="en-US" sz="1600" dirty="0"/>
              <a:t>Active working to redevelop vacant/under utilized commercial properties (ongoing).</a:t>
            </a:r>
          </a:p>
          <a:p>
            <a:pPr marL="742950" lvl="1" indent="-285750">
              <a:buFont typeface="Arial"/>
              <a:buChar char="•"/>
            </a:pPr>
            <a:r>
              <a:rPr lang="en-US" sz="1600" dirty="0"/>
              <a:t>Federal COVID-19 relief funds (~$400k; can be used over 5 years on limited items) </a:t>
            </a:r>
            <a:endParaRPr lang="en-US" dirty="0"/>
          </a:p>
          <a:p>
            <a:pPr lvl="1"/>
            <a:endParaRPr lang="en-US" dirty="0"/>
          </a:p>
        </p:txBody>
      </p:sp>
    </p:spTree>
    <p:extLst>
      <p:ext uri="{BB962C8B-B14F-4D97-AF65-F5344CB8AC3E}">
        <p14:creationId xmlns:p14="http://schemas.microsoft.com/office/powerpoint/2010/main" val="50825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1393274"/>
            <a:ext cx="8229600" cy="1143000"/>
          </a:xfrm>
        </p:spPr>
        <p:txBody>
          <a:bodyPr/>
          <a:lstStyle/>
          <a:p>
            <a:pPr algn="l"/>
            <a:r>
              <a:rPr lang="en-US" dirty="0"/>
              <a:t>Budgeting</a:t>
            </a:r>
          </a:p>
        </p:txBody>
      </p:sp>
      <p:sp>
        <p:nvSpPr>
          <p:cNvPr id="4" name="TextBox 3"/>
          <p:cNvSpPr txBox="1"/>
          <p:nvPr/>
        </p:nvSpPr>
        <p:spPr>
          <a:xfrm>
            <a:off x="911036" y="2532548"/>
            <a:ext cx="7288084" cy="3477875"/>
          </a:xfrm>
          <a:prstGeom prst="rect">
            <a:avLst/>
          </a:prstGeom>
          <a:noFill/>
        </p:spPr>
        <p:txBody>
          <a:bodyPr wrap="square" rtlCol="0">
            <a:spAutoFit/>
          </a:bodyPr>
          <a:lstStyle/>
          <a:p>
            <a:pPr marL="342900" indent="-342900">
              <a:buFont typeface="Arial" panose="020B0604020202020204" pitchFamily="34" charset="0"/>
              <a:buChar char="•"/>
            </a:pPr>
            <a:r>
              <a:rPr lang="en-US" sz="2000" dirty="0"/>
              <a:t>Consolidate line items to save money (e.g. all IT under Admin) </a:t>
            </a:r>
          </a:p>
          <a:p>
            <a:pPr marL="342900" indent="-342900">
              <a:buFont typeface="Arial" panose="020B0604020202020204" pitchFamily="34" charset="0"/>
              <a:buChar char="•"/>
            </a:pPr>
            <a:r>
              <a:rPr lang="en-US" sz="2000" dirty="0"/>
              <a:t>Focus reduce line items where possible – ongoing</a:t>
            </a:r>
          </a:p>
          <a:p>
            <a:pPr marL="342900" indent="-342900">
              <a:buFont typeface="Arial" panose="020B0604020202020204" pitchFamily="34" charset="0"/>
              <a:buChar char="•"/>
            </a:pPr>
            <a:r>
              <a:rPr lang="en-US" sz="2000" dirty="0"/>
              <a:t>Maintain level of service to our residents with fiscal prudence; examining shared services where appropriate </a:t>
            </a:r>
          </a:p>
          <a:p>
            <a:pPr marL="342900" indent="-342900">
              <a:buFont typeface="Arial" panose="020B0604020202020204" pitchFamily="34" charset="0"/>
              <a:buChar char="•"/>
            </a:pPr>
            <a:r>
              <a:rPr lang="en-US" sz="2000" dirty="0"/>
              <a:t>Forecast and plan for major items that impact the budget</a:t>
            </a:r>
          </a:p>
          <a:p>
            <a:pPr marL="342900" indent="-342900">
              <a:buFont typeface="Arial" panose="020B0604020202020204" pitchFamily="34" charset="0"/>
              <a:buChar char="•"/>
            </a:pPr>
            <a:r>
              <a:rPr lang="en-US" sz="2000" dirty="0"/>
              <a:t>Health care (Surveying the Healthcare Market for Savings</a:t>
            </a:r>
          </a:p>
          <a:p>
            <a:pPr marL="342900" indent="-342900">
              <a:buFont typeface="Arial" panose="020B0604020202020204" pitchFamily="34" charset="0"/>
              <a:buChar char="•"/>
            </a:pPr>
            <a:r>
              <a:rPr lang="en-US" sz="2000" dirty="0"/>
              <a:t>Capital Program forecasting future needs reduce debt service Funding Capital Account to become more self sufficient and reduce the need to borrow</a:t>
            </a:r>
          </a:p>
          <a:p>
            <a:pPr marL="342900" indent="-342900">
              <a:buFont typeface="Arial" panose="020B0604020202020204" pitchFamily="34" charset="0"/>
              <a:buChar char="•"/>
            </a:pPr>
            <a:r>
              <a:rPr lang="en-US" sz="2000" dirty="0"/>
              <a:t>Debt service payments will go down in coming years but are holding the line on expenses</a:t>
            </a:r>
          </a:p>
        </p:txBody>
      </p:sp>
      <p:sp>
        <p:nvSpPr>
          <p:cNvPr id="5" name="TextBox 4">
            <a:extLst>
              <a:ext uri="{FF2B5EF4-FFF2-40B4-BE49-F238E27FC236}">
                <a16:creationId xmlns:a16="http://schemas.microsoft.com/office/drawing/2014/main" id="{80B5A33D-8B09-9D46-B3F3-80279AB9AFFD}"/>
              </a:ext>
            </a:extLst>
          </p:cNvPr>
          <p:cNvSpPr txBox="1"/>
          <p:nvPr/>
        </p:nvSpPr>
        <p:spPr>
          <a:xfrm>
            <a:off x="228600" y="838200"/>
            <a:ext cx="2538644" cy="369332"/>
          </a:xfrm>
          <a:prstGeom prst="rect">
            <a:avLst/>
          </a:prstGeom>
          <a:noFill/>
        </p:spPr>
        <p:txBody>
          <a:bodyPr wrap="none" rtlCol="0">
            <a:spAutoFit/>
          </a:bodyPr>
          <a:lstStyle/>
          <a:p>
            <a:r>
              <a:rPr lang="en-US" b="1" dirty="0">
                <a:solidFill>
                  <a:schemeClr val="accent1">
                    <a:lumMod val="60000"/>
                    <a:lumOff val="40000"/>
                  </a:schemeClr>
                </a:solidFill>
              </a:rPr>
              <a:t>Preliminary 2021 Budget</a:t>
            </a:r>
          </a:p>
        </p:txBody>
      </p:sp>
    </p:spTree>
    <p:extLst>
      <p:ext uri="{BB962C8B-B14F-4D97-AF65-F5344CB8AC3E}">
        <p14:creationId xmlns:p14="http://schemas.microsoft.com/office/powerpoint/2010/main" val="3219931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33553</TotalTime>
  <Words>1624</Words>
  <Application>Microsoft Office PowerPoint</Application>
  <PresentationFormat>On-screen Show (4:3)</PresentationFormat>
  <Paragraphs>381</Paragraphs>
  <Slides>20</Slides>
  <Notes>1</Notes>
  <HiddenSlides>0</HiddenSlides>
  <MMClips>0</MMClips>
  <ScaleCrop>false</ScaleCrop>
  <HeadingPairs>
    <vt:vector size="10" baseType="variant">
      <vt:variant>
        <vt:lpstr>Fonts Used</vt:lpstr>
      </vt:variant>
      <vt:variant>
        <vt:i4>5</vt:i4>
      </vt:variant>
      <vt:variant>
        <vt:lpstr>Theme</vt:lpstr>
      </vt:variant>
      <vt:variant>
        <vt:i4>1</vt:i4>
      </vt:variant>
      <vt:variant>
        <vt:lpstr>Links</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Lucida Bright</vt:lpstr>
      <vt:lpstr>MS Serif</vt:lpstr>
      <vt:lpstr>Papyrus Condensed</vt:lpstr>
      <vt:lpstr>Office Theme</vt:lpstr>
      <vt:lpstr>file:///\\boroad02.shrewsbury1.local\Users$\ccherbini\Desktop\Facts%20Roads.xls</vt:lpstr>
      <vt:lpstr>Worksheet</vt:lpstr>
      <vt:lpstr>Document</vt:lpstr>
      <vt:lpstr>Welcome to the 2021 Borough Budget Workshop</vt:lpstr>
      <vt:lpstr>Property Tax – Monmouth County Only (ADP)</vt:lpstr>
      <vt:lpstr>PowerPoint Presentation</vt:lpstr>
      <vt:lpstr>Anticipated 2021 Total Tax Bill  All Taxing Authorities (Dollars)</vt:lpstr>
      <vt:lpstr>Composition of Total Taxes – Est. 2021</vt:lpstr>
      <vt:lpstr>School Funding</vt:lpstr>
      <vt:lpstr>Overall Revaluation Impact (Vacant Land, Residential, Farms, Commercial, Utilities)</vt:lpstr>
      <vt:lpstr>5 Year Revenue Outlook</vt:lpstr>
      <vt:lpstr>Budgeting</vt:lpstr>
      <vt:lpstr>Proposed Budget 2021– All Items Major Expense Categories </vt:lpstr>
      <vt:lpstr>2021 Anticipated Revenue</vt:lpstr>
      <vt:lpstr>Projected Borough Tax By Assessment</vt:lpstr>
      <vt:lpstr>Top 15 Operating Expenses </vt:lpstr>
      <vt:lpstr>Future Planning Initiatives</vt:lpstr>
      <vt:lpstr>Develop Long Term Capital Program</vt:lpstr>
      <vt:lpstr>Debt service forecast through 2025</vt:lpstr>
      <vt:lpstr>Capital Program 3 Year Projection</vt:lpstr>
      <vt:lpstr>5 Year Road Plan (Projection)</vt:lpstr>
      <vt:lpstr>PowerPoint Presentation</vt:lpstr>
      <vt:lpstr>Thank you !!!</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 (Personal) Eddy</dc:creator>
  <cp:lastModifiedBy>Christopher Cherbini</cp:lastModifiedBy>
  <cp:revision>282</cp:revision>
  <cp:lastPrinted>2019-03-11T15:03:08Z</cp:lastPrinted>
  <dcterms:created xsi:type="dcterms:W3CDTF">2016-02-25T00:30:12Z</dcterms:created>
  <dcterms:modified xsi:type="dcterms:W3CDTF">2021-04-05T19:43:11Z</dcterms:modified>
</cp:coreProperties>
</file>